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459" r:id="rId2"/>
    <p:sldId id="558" r:id="rId3"/>
    <p:sldId id="563" r:id="rId4"/>
    <p:sldId id="467" r:id="rId5"/>
    <p:sldId id="468" r:id="rId6"/>
    <p:sldId id="469" r:id="rId7"/>
    <p:sldId id="472" r:id="rId8"/>
    <p:sldId id="463" r:id="rId9"/>
    <p:sldId id="526" r:id="rId10"/>
    <p:sldId id="471" r:id="rId11"/>
    <p:sldId id="490" r:id="rId12"/>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024">
          <p15:clr>
            <a:srgbClr val="A4A3A4"/>
          </p15:clr>
        </p15:guide>
        <p15:guide id="2" pos="27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84" autoAdjust="0"/>
    <p:restoredTop sz="93128" autoAdjust="0"/>
  </p:normalViewPr>
  <p:slideViewPr>
    <p:cSldViewPr>
      <p:cViewPr varScale="1">
        <p:scale>
          <a:sx n="47" d="100"/>
          <a:sy n="47" d="100"/>
        </p:scale>
        <p:origin x="354" y="36"/>
      </p:cViewPr>
      <p:guideLst>
        <p:guide orient="horz" pos="2024"/>
        <p:guide pos="2789"/>
      </p:guideLst>
    </p:cSldViewPr>
  </p:slideViewPr>
  <p:notesTextViewPr>
    <p:cViewPr>
      <p:scale>
        <a:sx n="100" d="100"/>
        <a:sy n="100" d="100"/>
      </p:scale>
      <p:origin x="0" y="0"/>
    </p:cViewPr>
  </p:notesTextViewPr>
  <p:sorterViewPr>
    <p:cViewPr>
      <p:scale>
        <a:sx n="110" d="100"/>
        <a:sy n="110" d="100"/>
      </p:scale>
      <p:origin x="0" y="-110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akoko\Documents\&#12501;&#12525;&#12531;&#38306;&#36899;\ai_hfc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manualLayout>
          <c:layoutTarget val="inner"/>
          <c:xMode val="edge"/>
          <c:yMode val="edge"/>
          <c:x val="0.10386932582203511"/>
          <c:y val="3.0541988366812035E-2"/>
          <c:w val="0.87817053384758825"/>
          <c:h val="0.88859640668806605"/>
        </c:manualLayout>
      </c:layout>
      <c:lineChart>
        <c:grouping val="standard"/>
        <c:varyColors val="0"/>
        <c:ser>
          <c:idx val="0"/>
          <c:order val="0"/>
          <c:tx>
            <c:v>BAU（2020､2030）</c:v>
          </c:tx>
          <c:cat>
            <c:numRef>
              <c:f>Sheet1!$B$1:$BJ$1</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Sheet1!$B$2:$BJ$2</c:f>
              <c:numCache>
                <c:formatCode>#,##0</c:formatCode>
                <c:ptCount val="61"/>
                <c:pt idx="0">
                  <c:v>12595.248192634201</c:v>
                </c:pt>
                <c:pt idx="1">
                  <c:v>13715.572395601323</c:v>
                </c:pt>
                <c:pt idx="2">
                  <c:v>14058.484475996513</c:v>
                </c:pt>
                <c:pt idx="3">
                  <c:v>14428.855437065415</c:v>
                </c:pt>
                <c:pt idx="4">
                  <c:v>16849.229484154552</c:v>
                </c:pt>
                <c:pt idx="5">
                  <c:v>20260.165848194745</c:v>
                </c:pt>
                <c:pt idx="6">
                  <c:v>19906.195395109626</c:v>
                </c:pt>
                <c:pt idx="7">
                  <c:v>19905.111968516052</c:v>
                </c:pt>
                <c:pt idx="8">
                  <c:v>19415.961170153143</c:v>
                </c:pt>
                <c:pt idx="9">
                  <c:v>19934.455358486724</c:v>
                </c:pt>
                <c:pt idx="10">
                  <c:v>18800.433378244776</c:v>
                </c:pt>
                <c:pt idx="11">
                  <c:v>16168.055779994838</c:v>
                </c:pt>
                <c:pt idx="12">
                  <c:v>13693.026133011565</c:v>
                </c:pt>
                <c:pt idx="13">
                  <c:v>13761.682303254807</c:v>
                </c:pt>
                <c:pt idx="14">
                  <c:v>10552.48649899472</c:v>
                </c:pt>
                <c:pt idx="15">
                  <c:v>10518.217025518763</c:v>
                </c:pt>
                <c:pt idx="16">
                  <c:v>11742.217042901832</c:v>
                </c:pt>
                <c:pt idx="17">
                  <c:v>13279.244881306076</c:v>
                </c:pt>
                <c:pt idx="18">
                  <c:v>15298.88199827346</c:v>
                </c:pt>
                <c:pt idx="19">
                  <c:v>16546.601075019149</c:v>
                </c:pt>
                <c:pt idx="20">
                  <c:v>18291.383950125997</c:v>
                </c:pt>
                <c:pt idx="21">
                  <c:v>20451.534379899738</c:v>
                </c:pt>
                <c:pt idx="22">
                  <c:v>22925.684682411924</c:v>
                </c:pt>
                <c:pt idx="23">
                  <c:v>25084.974097110433</c:v>
                </c:pt>
                <c:pt idx="24">
                  <c:v>27244.263511808942</c:v>
                </c:pt>
                <c:pt idx="25">
                  <c:v>29403.552926507451</c:v>
                </c:pt>
                <c:pt idx="26">
                  <c:v>31562.84234120596</c:v>
                </c:pt>
                <c:pt idx="27">
                  <c:v>33722.131755904469</c:v>
                </c:pt>
                <c:pt idx="28">
                  <c:v>35881.421170602982</c:v>
                </c:pt>
                <c:pt idx="29">
                  <c:v>38040.710585301495</c:v>
                </c:pt>
                <c:pt idx="30">
                  <c:v>40200</c:v>
                </c:pt>
                <c:pt idx="31" formatCode="General">
                  <c:v>40990</c:v>
                </c:pt>
                <c:pt idx="32" formatCode="General">
                  <c:v>41780</c:v>
                </c:pt>
                <c:pt idx="33" formatCode="General">
                  <c:v>42570</c:v>
                </c:pt>
                <c:pt idx="34" formatCode="General">
                  <c:v>43360</c:v>
                </c:pt>
                <c:pt idx="35" formatCode="General">
                  <c:v>44150</c:v>
                </c:pt>
                <c:pt idx="36" formatCode="General">
                  <c:v>44940</c:v>
                </c:pt>
                <c:pt idx="37" formatCode="General">
                  <c:v>45730</c:v>
                </c:pt>
                <c:pt idx="38" formatCode="General">
                  <c:v>46520</c:v>
                </c:pt>
                <c:pt idx="39" formatCode="General">
                  <c:v>47310</c:v>
                </c:pt>
                <c:pt idx="40">
                  <c:v>48100</c:v>
                </c:pt>
                <c:pt idx="41" formatCode="0">
                  <c:v>48195</c:v>
                </c:pt>
                <c:pt idx="42" formatCode="0">
                  <c:v>48290</c:v>
                </c:pt>
                <c:pt idx="43" formatCode="0">
                  <c:v>48385</c:v>
                </c:pt>
                <c:pt idx="44" formatCode="0">
                  <c:v>48480</c:v>
                </c:pt>
                <c:pt idx="45" formatCode="0">
                  <c:v>48575</c:v>
                </c:pt>
                <c:pt idx="46" formatCode="0">
                  <c:v>48670</c:v>
                </c:pt>
                <c:pt idx="47" formatCode="0">
                  <c:v>48765</c:v>
                </c:pt>
                <c:pt idx="48" formatCode="0">
                  <c:v>48860</c:v>
                </c:pt>
                <c:pt idx="49" formatCode="0">
                  <c:v>48955</c:v>
                </c:pt>
                <c:pt idx="50" formatCode="0">
                  <c:v>49050</c:v>
                </c:pt>
                <c:pt idx="51" formatCode="0">
                  <c:v>49145</c:v>
                </c:pt>
                <c:pt idx="52" formatCode="0">
                  <c:v>49240</c:v>
                </c:pt>
                <c:pt idx="53" formatCode="0">
                  <c:v>49335</c:v>
                </c:pt>
                <c:pt idx="54" formatCode="0">
                  <c:v>49430</c:v>
                </c:pt>
                <c:pt idx="55" formatCode="0">
                  <c:v>49525</c:v>
                </c:pt>
                <c:pt idx="56" formatCode="0">
                  <c:v>49620</c:v>
                </c:pt>
                <c:pt idx="57" formatCode="0">
                  <c:v>49715</c:v>
                </c:pt>
                <c:pt idx="58" formatCode="0">
                  <c:v>49810</c:v>
                </c:pt>
                <c:pt idx="59" formatCode="0">
                  <c:v>49905</c:v>
                </c:pt>
                <c:pt idx="60" formatCode="General">
                  <c:v>50000</c:v>
                </c:pt>
              </c:numCache>
            </c:numRef>
          </c:val>
          <c:smooth val="0"/>
        </c:ser>
        <c:ser>
          <c:idx val="2"/>
          <c:order val="1"/>
          <c:tx>
            <c:v>対策見通し（下限）（2020、2030）＋中長期に廃絶</c:v>
          </c:tx>
          <c:cat>
            <c:numRef>
              <c:f>Sheet1!$B$1:$BJ$1</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Sheet1!$B$3:$BJ$3</c:f>
              <c:numCache>
                <c:formatCode>#,##0</c:formatCode>
                <c:ptCount val="61"/>
                <c:pt idx="0">
                  <c:v>12595.248192634201</c:v>
                </c:pt>
                <c:pt idx="1">
                  <c:v>13715.572395601323</c:v>
                </c:pt>
                <c:pt idx="2">
                  <c:v>14058.484475996513</c:v>
                </c:pt>
                <c:pt idx="3">
                  <c:v>14428.855437065415</c:v>
                </c:pt>
                <c:pt idx="4">
                  <c:v>16849.229484154552</c:v>
                </c:pt>
                <c:pt idx="5">
                  <c:v>20260.165848194745</c:v>
                </c:pt>
                <c:pt idx="6">
                  <c:v>19906.195395109626</c:v>
                </c:pt>
                <c:pt idx="7">
                  <c:v>19905.111968516052</c:v>
                </c:pt>
                <c:pt idx="8">
                  <c:v>19415.961170153143</c:v>
                </c:pt>
                <c:pt idx="9">
                  <c:v>19934.455358486724</c:v>
                </c:pt>
                <c:pt idx="10">
                  <c:v>18800.433378244776</c:v>
                </c:pt>
                <c:pt idx="11">
                  <c:v>16168.055779994838</c:v>
                </c:pt>
                <c:pt idx="12">
                  <c:v>13693.026133011565</c:v>
                </c:pt>
                <c:pt idx="13">
                  <c:v>13761.682303254807</c:v>
                </c:pt>
                <c:pt idx="14">
                  <c:v>10552.48649899472</c:v>
                </c:pt>
                <c:pt idx="15">
                  <c:v>10518.217025518763</c:v>
                </c:pt>
                <c:pt idx="16">
                  <c:v>11742.217042901832</c:v>
                </c:pt>
                <c:pt idx="17">
                  <c:v>13279.244881306076</c:v>
                </c:pt>
                <c:pt idx="18">
                  <c:v>15298.88199827346</c:v>
                </c:pt>
                <c:pt idx="19">
                  <c:v>16546.601075019149</c:v>
                </c:pt>
                <c:pt idx="20">
                  <c:v>18291.383950125997</c:v>
                </c:pt>
                <c:pt idx="21">
                  <c:v>20451.534379899738</c:v>
                </c:pt>
                <c:pt idx="22">
                  <c:v>22925.684682411924</c:v>
                </c:pt>
                <c:pt idx="23">
                  <c:v>23872.474097110433</c:v>
                </c:pt>
                <c:pt idx="24">
                  <c:v>24819.263511808942</c:v>
                </c:pt>
                <c:pt idx="25">
                  <c:v>25766.052926507451</c:v>
                </c:pt>
                <c:pt idx="26">
                  <c:v>26712.84234120596</c:v>
                </c:pt>
                <c:pt idx="27">
                  <c:v>27659.631755904469</c:v>
                </c:pt>
                <c:pt idx="28">
                  <c:v>28606.421170602978</c:v>
                </c:pt>
                <c:pt idx="29">
                  <c:v>29553.210585301487</c:v>
                </c:pt>
                <c:pt idx="30">
                  <c:v>30500</c:v>
                </c:pt>
                <c:pt idx="31" formatCode="General">
                  <c:v>29710</c:v>
                </c:pt>
                <c:pt idx="32" formatCode="General">
                  <c:v>28920</c:v>
                </c:pt>
                <c:pt idx="33" formatCode="General">
                  <c:v>28130</c:v>
                </c:pt>
                <c:pt idx="34" formatCode="General">
                  <c:v>27340</c:v>
                </c:pt>
                <c:pt idx="35" formatCode="General">
                  <c:v>26550</c:v>
                </c:pt>
                <c:pt idx="36" formatCode="General">
                  <c:v>25760</c:v>
                </c:pt>
                <c:pt idx="37" formatCode="General">
                  <c:v>24970</c:v>
                </c:pt>
                <c:pt idx="38" formatCode="General">
                  <c:v>24180</c:v>
                </c:pt>
                <c:pt idx="39" formatCode="General">
                  <c:v>23390</c:v>
                </c:pt>
                <c:pt idx="40">
                  <c:v>22600</c:v>
                </c:pt>
                <c:pt idx="41" formatCode="0">
                  <c:v>21470.05</c:v>
                </c:pt>
                <c:pt idx="42" formatCode="0">
                  <c:v>20340.099999999999</c:v>
                </c:pt>
                <c:pt idx="43" formatCode="0">
                  <c:v>19210.149999999998</c:v>
                </c:pt>
                <c:pt idx="44" formatCode="0">
                  <c:v>18080.199999999997</c:v>
                </c:pt>
                <c:pt idx="45" formatCode="0">
                  <c:v>16950.249999999996</c:v>
                </c:pt>
                <c:pt idx="46" formatCode="0">
                  <c:v>15820.299999999996</c:v>
                </c:pt>
                <c:pt idx="47" formatCode="0">
                  <c:v>14690.349999999995</c:v>
                </c:pt>
                <c:pt idx="48" formatCode="0">
                  <c:v>13560.399999999994</c:v>
                </c:pt>
                <c:pt idx="49" formatCode="0">
                  <c:v>12430.449999999993</c:v>
                </c:pt>
                <c:pt idx="50" formatCode="0">
                  <c:v>11300.499999999993</c:v>
                </c:pt>
                <c:pt idx="51" formatCode="0">
                  <c:v>10170.549999999992</c:v>
                </c:pt>
                <c:pt idx="52" formatCode="0">
                  <c:v>9040.5999999999913</c:v>
                </c:pt>
                <c:pt idx="53" formatCode="0">
                  <c:v>7910.6499999999915</c:v>
                </c:pt>
                <c:pt idx="54" formatCode="0">
                  <c:v>6780.6999999999916</c:v>
                </c:pt>
                <c:pt idx="55" formatCode="0">
                  <c:v>5650.7499999999918</c:v>
                </c:pt>
                <c:pt idx="56" formatCode="0">
                  <c:v>4520.799999999992</c:v>
                </c:pt>
                <c:pt idx="57" formatCode="0">
                  <c:v>3390.8499999999922</c:v>
                </c:pt>
                <c:pt idx="58" formatCode="0">
                  <c:v>2260.8999999999924</c:v>
                </c:pt>
                <c:pt idx="59" formatCode="0">
                  <c:v>1130.9499999999923</c:v>
                </c:pt>
                <c:pt idx="60" formatCode="General">
                  <c:v>1</c:v>
                </c:pt>
              </c:numCache>
            </c:numRef>
          </c:val>
          <c:smooth val="0"/>
        </c:ser>
        <c:ser>
          <c:idx val="3"/>
          <c:order val="2"/>
          <c:tx>
            <c:v>対策見通し（上限）（2020、2030）＋中長期に廃絶</c:v>
          </c:tx>
          <c:cat>
            <c:numRef>
              <c:f>Sheet1!$B$1:$BJ$1</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Sheet1!$B$4:$BJ$4</c:f>
              <c:numCache>
                <c:formatCode>#,##0</c:formatCode>
                <c:ptCount val="61"/>
                <c:pt idx="0">
                  <c:v>12595.248192634201</c:v>
                </c:pt>
                <c:pt idx="1">
                  <c:v>13715.572395601323</c:v>
                </c:pt>
                <c:pt idx="2">
                  <c:v>14058.484475996513</c:v>
                </c:pt>
                <c:pt idx="3">
                  <c:v>14428.855437065415</c:v>
                </c:pt>
                <c:pt idx="4">
                  <c:v>16849.229484154552</c:v>
                </c:pt>
                <c:pt idx="5">
                  <c:v>20260.165848194745</c:v>
                </c:pt>
                <c:pt idx="6">
                  <c:v>19906.195395109626</c:v>
                </c:pt>
                <c:pt idx="7">
                  <c:v>19905.111968516052</c:v>
                </c:pt>
                <c:pt idx="8">
                  <c:v>19415.961170153143</c:v>
                </c:pt>
                <c:pt idx="9">
                  <c:v>19934.455358486724</c:v>
                </c:pt>
                <c:pt idx="10">
                  <c:v>18800.433378244776</c:v>
                </c:pt>
                <c:pt idx="11">
                  <c:v>16168.055779994838</c:v>
                </c:pt>
                <c:pt idx="12">
                  <c:v>13693.026133011565</c:v>
                </c:pt>
                <c:pt idx="13">
                  <c:v>13761.682303254807</c:v>
                </c:pt>
                <c:pt idx="14">
                  <c:v>10552.48649899472</c:v>
                </c:pt>
                <c:pt idx="15">
                  <c:v>10518.217025518763</c:v>
                </c:pt>
                <c:pt idx="16">
                  <c:v>11742.217042901832</c:v>
                </c:pt>
                <c:pt idx="17">
                  <c:v>13279.244881306076</c:v>
                </c:pt>
                <c:pt idx="18">
                  <c:v>15298.88199827346</c:v>
                </c:pt>
                <c:pt idx="19">
                  <c:v>16546.601075019149</c:v>
                </c:pt>
                <c:pt idx="20">
                  <c:v>18291.383950125997</c:v>
                </c:pt>
                <c:pt idx="21">
                  <c:v>20451.534379899738</c:v>
                </c:pt>
                <c:pt idx="22">
                  <c:v>22925.684682411924</c:v>
                </c:pt>
                <c:pt idx="23">
                  <c:v>23134.974097110433</c:v>
                </c:pt>
                <c:pt idx="24">
                  <c:v>23344.263511808942</c:v>
                </c:pt>
                <c:pt idx="25">
                  <c:v>23553.552926507451</c:v>
                </c:pt>
                <c:pt idx="26">
                  <c:v>23762.84234120596</c:v>
                </c:pt>
                <c:pt idx="27">
                  <c:v>23972.131755904469</c:v>
                </c:pt>
                <c:pt idx="28">
                  <c:v>24181.421170602978</c:v>
                </c:pt>
                <c:pt idx="29">
                  <c:v>24390.710585301487</c:v>
                </c:pt>
                <c:pt idx="30">
                  <c:v>24600</c:v>
                </c:pt>
                <c:pt idx="31" formatCode="General">
                  <c:v>23770</c:v>
                </c:pt>
                <c:pt idx="32" formatCode="General">
                  <c:v>22940</c:v>
                </c:pt>
                <c:pt idx="33" formatCode="General">
                  <c:v>22110</c:v>
                </c:pt>
                <c:pt idx="34" formatCode="General">
                  <c:v>21280</c:v>
                </c:pt>
                <c:pt idx="35" formatCode="General">
                  <c:v>20450</c:v>
                </c:pt>
                <c:pt idx="36" formatCode="General">
                  <c:v>19620</c:v>
                </c:pt>
                <c:pt idx="37" formatCode="General">
                  <c:v>18790</c:v>
                </c:pt>
                <c:pt idx="38" formatCode="General">
                  <c:v>17960</c:v>
                </c:pt>
                <c:pt idx="39" formatCode="General">
                  <c:v>17130</c:v>
                </c:pt>
                <c:pt idx="40">
                  <c:v>16300</c:v>
                </c:pt>
                <c:pt idx="41" formatCode="0">
                  <c:v>15485.05</c:v>
                </c:pt>
                <c:pt idx="42" formatCode="0">
                  <c:v>14670.099999999999</c:v>
                </c:pt>
                <c:pt idx="43" formatCode="0">
                  <c:v>13855.149999999998</c:v>
                </c:pt>
                <c:pt idx="44" formatCode="0">
                  <c:v>13040.199999999997</c:v>
                </c:pt>
                <c:pt idx="45" formatCode="0">
                  <c:v>12225.249999999996</c:v>
                </c:pt>
                <c:pt idx="46" formatCode="0">
                  <c:v>11410.299999999996</c:v>
                </c:pt>
                <c:pt idx="47" formatCode="0">
                  <c:v>10595.349999999995</c:v>
                </c:pt>
                <c:pt idx="48" formatCode="0">
                  <c:v>9780.3999999999942</c:v>
                </c:pt>
                <c:pt idx="49" formatCode="0">
                  <c:v>8965.4499999999935</c:v>
                </c:pt>
                <c:pt idx="50" formatCode="0">
                  <c:v>8150.4999999999936</c:v>
                </c:pt>
                <c:pt idx="51" formatCode="0">
                  <c:v>7335.5499999999938</c:v>
                </c:pt>
                <c:pt idx="52" formatCode="0">
                  <c:v>6520.599999999994</c:v>
                </c:pt>
                <c:pt idx="53" formatCode="0">
                  <c:v>5705.6499999999942</c:v>
                </c:pt>
                <c:pt idx="54" formatCode="0">
                  <c:v>4890.6999999999944</c:v>
                </c:pt>
                <c:pt idx="55" formatCode="0">
                  <c:v>4075.7499999999945</c:v>
                </c:pt>
                <c:pt idx="56" formatCode="0">
                  <c:v>3260.7999999999947</c:v>
                </c:pt>
                <c:pt idx="57" formatCode="0">
                  <c:v>2445.8499999999949</c:v>
                </c:pt>
                <c:pt idx="58" formatCode="0">
                  <c:v>1630.8999999999949</c:v>
                </c:pt>
                <c:pt idx="59" formatCode="0">
                  <c:v>815.94999999999482</c:v>
                </c:pt>
                <c:pt idx="60" formatCode="General">
                  <c:v>1</c:v>
                </c:pt>
              </c:numCache>
            </c:numRef>
          </c:val>
          <c:smooth val="0"/>
        </c:ser>
        <c:dLbls>
          <c:showLegendKey val="0"/>
          <c:showVal val="0"/>
          <c:showCatName val="0"/>
          <c:showSerName val="0"/>
          <c:showPercent val="0"/>
          <c:showBubbleSize val="0"/>
        </c:dLbls>
        <c:marker val="1"/>
        <c:smooth val="0"/>
        <c:axId val="164686728"/>
        <c:axId val="164687120"/>
      </c:lineChart>
      <c:catAx>
        <c:axId val="164686728"/>
        <c:scaling>
          <c:orientation val="minMax"/>
        </c:scaling>
        <c:delete val="0"/>
        <c:axPos val="b"/>
        <c:numFmt formatCode="General" sourceLinked="1"/>
        <c:majorTickMark val="out"/>
        <c:minorTickMark val="none"/>
        <c:tickLblPos val="nextTo"/>
        <c:crossAx val="164687120"/>
        <c:crosses val="autoZero"/>
        <c:auto val="1"/>
        <c:lblAlgn val="ctr"/>
        <c:lblOffset val="100"/>
        <c:noMultiLvlLbl val="0"/>
      </c:catAx>
      <c:valAx>
        <c:axId val="164687120"/>
        <c:scaling>
          <c:orientation val="minMax"/>
        </c:scaling>
        <c:delete val="0"/>
        <c:axPos val="l"/>
        <c:majorGridlines/>
        <c:numFmt formatCode="#,##0" sourceLinked="1"/>
        <c:majorTickMark val="out"/>
        <c:minorTickMark val="none"/>
        <c:tickLblPos val="nextTo"/>
        <c:crossAx val="164686728"/>
        <c:crosses val="autoZero"/>
        <c:crossBetween val="between"/>
      </c:valAx>
    </c:plotArea>
    <c:legend>
      <c:legendPos val="r"/>
      <c:layout>
        <c:manualLayout>
          <c:xMode val="edge"/>
          <c:yMode val="edge"/>
          <c:x val="6.9008579759481645E-2"/>
          <c:y val="1.4434459389569743E-2"/>
          <c:w val="0.53389411393020314"/>
          <c:h val="0.24423182567835391"/>
        </c:manualLayout>
      </c:layout>
      <c:overlay val="0"/>
      <c:txPr>
        <a:bodyPr/>
        <a:lstStyle/>
        <a:p>
          <a:pPr>
            <a:defRPr sz="1100"/>
          </a:pPr>
          <a:endParaRPr lang="ja-JP"/>
        </a:p>
      </c:txPr>
    </c:legend>
    <c:plotVisOnly val="1"/>
    <c:dispBlanksAs val="gap"/>
    <c:showDLblsOverMax val="0"/>
  </c:chart>
  <c:txPr>
    <a:bodyPr/>
    <a:lstStyle/>
    <a:p>
      <a:pPr>
        <a:defRPr sz="1800"/>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6363" cy="511731"/>
          </a:xfrm>
          <a:prstGeom prst="rect">
            <a:avLst/>
          </a:prstGeom>
        </p:spPr>
        <p:txBody>
          <a:bodyPr vert="horz" lIns="99040" tIns="49520" rIns="99040" bIns="49520"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5" y="1"/>
            <a:ext cx="3076363" cy="511731"/>
          </a:xfrm>
          <a:prstGeom prst="rect">
            <a:avLst/>
          </a:prstGeom>
        </p:spPr>
        <p:txBody>
          <a:bodyPr vert="horz" lIns="99040" tIns="49520" rIns="99040" bIns="49520" rtlCol="0"/>
          <a:lstStyle>
            <a:lvl1pPr algn="r">
              <a:defRPr sz="1300"/>
            </a:lvl1pPr>
          </a:lstStyle>
          <a:p>
            <a:fld id="{CCCE9AA4-CA5E-4E02-BE4F-DEDAFD99BEAB}" type="datetimeFigureOut">
              <a:rPr kumimoji="1" lang="ja-JP" altLang="en-US" smtClean="0"/>
              <a:t>2016/7/8</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0" tIns="49520" rIns="99040" bIns="49520"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9040" tIns="49520" rIns="99040" bIns="495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721107"/>
            <a:ext cx="3076363" cy="511731"/>
          </a:xfrm>
          <a:prstGeom prst="rect">
            <a:avLst/>
          </a:prstGeom>
        </p:spPr>
        <p:txBody>
          <a:bodyPr vert="horz" lIns="99040" tIns="49520" rIns="99040" bIns="49520"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5" y="9721107"/>
            <a:ext cx="3076363" cy="511731"/>
          </a:xfrm>
          <a:prstGeom prst="rect">
            <a:avLst/>
          </a:prstGeom>
        </p:spPr>
        <p:txBody>
          <a:bodyPr vert="horz" lIns="99040" tIns="49520" rIns="99040" bIns="49520" rtlCol="0" anchor="b"/>
          <a:lstStyle>
            <a:lvl1pPr algn="r">
              <a:defRPr sz="1300"/>
            </a:lvl1pPr>
          </a:lstStyle>
          <a:p>
            <a:fld id="{7F7E7D6A-5DB9-4E28-B0F1-C29C9DF0DAFC}" type="slidenum">
              <a:rPr kumimoji="1" lang="ja-JP" altLang="en-US" smtClean="0"/>
              <a:t>‹#›</a:t>
            </a:fld>
            <a:endParaRPr kumimoji="1" lang="ja-JP" altLang="en-US"/>
          </a:p>
        </p:txBody>
      </p:sp>
    </p:spTree>
    <p:extLst>
      <p:ext uri="{BB962C8B-B14F-4D97-AF65-F5344CB8AC3E}">
        <p14:creationId xmlns:p14="http://schemas.microsoft.com/office/powerpoint/2010/main" val="13465512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7F7E7D6A-5DB9-4E28-B0F1-C29C9DF0DAFC}" type="slidenum">
              <a:rPr kumimoji="1" lang="ja-JP" altLang="en-US" smtClean="0"/>
              <a:t>1</a:t>
            </a:fld>
            <a:endParaRPr kumimoji="1" lang="ja-JP" altLang="en-US"/>
          </a:p>
        </p:txBody>
      </p:sp>
    </p:spTree>
    <p:extLst>
      <p:ext uri="{BB962C8B-B14F-4D97-AF65-F5344CB8AC3E}">
        <p14:creationId xmlns:p14="http://schemas.microsoft.com/office/powerpoint/2010/main" val="58830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7E7D6A-5DB9-4E28-B0F1-C29C9DF0DAFC}" type="slidenum">
              <a:rPr kumimoji="1" lang="ja-JP" altLang="en-US" smtClean="0"/>
              <a:t>5</a:t>
            </a:fld>
            <a:endParaRPr kumimoji="1" lang="ja-JP" altLang="en-US"/>
          </a:p>
        </p:txBody>
      </p:sp>
    </p:spTree>
    <p:extLst>
      <p:ext uri="{BB962C8B-B14F-4D97-AF65-F5344CB8AC3E}">
        <p14:creationId xmlns:p14="http://schemas.microsoft.com/office/powerpoint/2010/main" val="337355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7E7D6A-5DB9-4E28-B0F1-C29C9DF0DAFC}" type="slidenum">
              <a:rPr kumimoji="1" lang="ja-JP" altLang="en-US" smtClean="0"/>
              <a:t>7</a:t>
            </a:fld>
            <a:endParaRPr kumimoji="1" lang="ja-JP" altLang="en-US"/>
          </a:p>
        </p:txBody>
      </p:sp>
    </p:spTree>
    <p:extLst>
      <p:ext uri="{BB962C8B-B14F-4D97-AF65-F5344CB8AC3E}">
        <p14:creationId xmlns:p14="http://schemas.microsoft.com/office/powerpoint/2010/main" val="908662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7E7D6A-5DB9-4E28-B0F1-C29C9DF0DAFC}" type="slidenum">
              <a:rPr kumimoji="1" lang="ja-JP" altLang="en-US" smtClean="0"/>
              <a:t>9</a:t>
            </a:fld>
            <a:endParaRPr kumimoji="1" lang="ja-JP" altLang="en-US"/>
          </a:p>
        </p:txBody>
      </p:sp>
    </p:spTree>
    <p:extLst>
      <p:ext uri="{BB962C8B-B14F-4D97-AF65-F5344CB8AC3E}">
        <p14:creationId xmlns:p14="http://schemas.microsoft.com/office/powerpoint/2010/main" val="1566064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図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75" y="5700713"/>
            <a:ext cx="91440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userDrawn="1"/>
        </p:nvSpPr>
        <p:spPr>
          <a:xfrm>
            <a:off x="2822575" y="6276975"/>
            <a:ext cx="574675" cy="576263"/>
          </a:xfrm>
          <a:prstGeom prst="rect">
            <a:avLst/>
          </a:prstGeom>
          <a:solidFill>
            <a:srgbClr val="00B0F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 name="正方形/長方形 5"/>
          <p:cNvSpPr/>
          <p:nvPr userDrawn="1"/>
        </p:nvSpPr>
        <p:spPr>
          <a:xfrm>
            <a:off x="590550" y="6276975"/>
            <a:ext cx="574675" cy="579438"/>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 name="正方形/長方形 6"/>
          <p:cNvSpPr/>
          <p:nvPr userDrawn="1"/>
        </p:nvSpPr>
        <p:spPr>
          <a:xfrm>
            <a:off x="6278563" y="5705475"/>
            <a:ext cx="574675" cy="574675"/>
          </a:xfrm>
          <a:prstGeom prst="rect">
            <a:avLst/>
          </a:prstGeom>
          <a:solidFill>
            <a:srgbClr val="00B0F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正方形/長方形 7"/>
          <p:cNvSpPr/>
          <p:nvPr userDrawn="1"/>
        </p:nvSpPr>
        <p:spPr>
          <a:xfrm>
            <a:off x="2270125" y="5722938"/>
            <a:ext cx="574675" cy="581025"/>
          </a:xfrm>
          <a:prstGeom prst="rect">
            <a:avLst/>
          </a:prstGeom>
          <a:solidFill>
            <a:srgbClr val="FFFF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 name="正方形/長方形 8"/>
          <p:cNvSpPr/>
          <p:nvPr userDrawn="1"/>
        </p:nvSpPr>
        <p:spPr>
          <a:xfrm>
            <a:off x="7437438" y="6294438"/>
            <a:ext cx="574675" cy="576262"/>
          </a:xfrm>
          <a:prstGeom prst="rect">
            <a:avLst/>
          </a:prstGeom>
          <a:solidFill>
            <a:srgbClr val="FF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正方形/長方形 9"/>
          <p:cNvSpPr/>
          <p:nvPr userDrawn="1"/>
        </p:nvSpPr>
        <p:spPr>
          <a:xfrm>
            <a:off x="15875" y="5667375"/>
            <a:ext cx="574675" cy="608013"/>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正方形/長方形 10"/>
          <p:cNvSpPr/>
          <p:nvPr userDrawn="1"/>
        </p:nvSpPr>
        <p:spPr>
          <a:xfrm>
            <a:off x="5703888" y="6265863"/>
            <a:ext cx="574675" cy="57626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正方形/長方形 11"/>
          <p:cNvSpPr/>
          <p:nvPr userDrawn="1"/>
        </p:nvSpPr>
        <p:spPr>
          <a:xfrm>
            <a:off x="1165225" y="5667375"/>
            <a:ext cx="576263" cy="627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 name="正方形/長方形 12"/>
          <p:cNvSpPr/>
          <p:nvPr userDrawn="1"/>
        </p:nvSpPr>
        <p:spPr>
          <a:xfrm>
            <a:off x="4587875" y="5700713"/>
            <a:ext cx="574675" cy="57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 name="正方形/長方形 13"/>
          <p:cNvSpPr/>
          <p:nvPr userDrawn="1"/>
        </p:nvSpPr>
        <p:spPr>
          <a:xfrm>
            <a:off x="3397250" y="5705475"/>
            <a:ext cx="576263" cy="576263"/>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 name="正方形/長方形 14"/>
          <p:cNvSpPr/>
          <p:nvPr userDrawn="1"/>
        </p:nvSpPr>
        <p:spPr>
          <a:xfrm>
            <a:off x="8012113" y="5703888"/>
            <a:ext cx="574675" cy="57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 name="正方形/長方形 15"/>
          <p:cNvSpPr/>
          <p:nvPr userDrawn="1"/>
        </p:nvSpPr>
        <p:spPr>
          <a:xfrm>
            <a:off x="8605838" y="6280150"/>
            <a:ext cx="574675" cy="57626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正方形/長方形 16"/>
          <p:cNvSpPr/>
          <p:nvPr userDrawn="1"/>
        </p:nvSpPr>
        <p:spPr>
          <a:xfrm>
            <a:off x="1719263" y="6303963"/>
            <a:ext cx="574675" cy="581025"/>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aphicFrame>
        <p:nvGraphicFramePr>
          <p:cNvPr id="18" name="表 17"/>
          <p:cNvGraphicFramePr>
            <a:graphicFrameLocks noGrp="1"/>
          </p:cNvGraphicFramePr>
          <p:nvPr/>
        </p:nvGraphicFramePr>
        <p:xfrm>
          <a:off x="-3175" y="5673725"/>
          <a:ext cx="9144000" cy="1173164"/>
        </p:xfrm>
        <a:graphic>
          <a:graphicData uri="http://schemas.openxmlformats.org/drawingml/2006/table">
            <a:tbl>
              <a:tblPr>
                <a:tableStyleId>{5C22544A-7EE6-4342-B048-85BDC9FD1C3A}</a:tableStyleId>
              </a:tblPr>
              <a:tblGrid>
                <a:gridCol w="571500"/>
                <a:gridCol w="571500"/>
                <a:gridCol w="571500"/>
                <a:gridCol w="571500"/>
                <a:gridCol w="571500"/>
                <a:gridCol w="571500"/>
                <a:gridCol w="571500"/>
                <a:gridCol w="571500"/>
                <a:gridCol w="571500"/>
                <a:gridCol w="571500"/>
                <a:gridCol w="571500"/>
                <a:gridCol w="571500"/>
                <a:gridCol w="571500"/>
                <a:gridCol w="571500"/>
                <a:gridCol w="571500"/>
                <a:gridCol w="571500"/>
              </a:tblGrid>
              <a:tr h="586582">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586582">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T="45741" marB="4574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9" name="図 25" descr="logoc100.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32588" y="115888"/>
            <a:ext cx="236061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612068" y="1598935"/>
            <a:ext cx="7992888" cy="1470025"/>
          </a:xfrm>
        </p:spPr>
        <p:txBody>
          <a:bodyPr/>
          <a:lstStyle>
            <a:lvl1pPr>
              <a:defRPr b="1" u="none" spc="0" baseline="0">
                <a:effectLst/>
              </a:defRPr>
            </a:lvl1pPr>
          </a:lstStyle>
          <a:p>
            <a:r>
              <a:rPr lang="ja-JP" altLang="en-US" smtClean="0"/>
              <a:t>マスター タイトルの書式設定</a:t>
            </a:r>
            <a:endParaRPr lang="ja-JP" altLang="en-US" dirty="0"/>
          </a:p>
        </p:txBody>
      </p:sp>
      <p:sp>
        <p:nvSpPr>
          <p:cNvPr id="3" name="サブタイトル 2"/>
          <p:cNvSpPr>
            <a:spLocks noGrp="1"/>
          </p:cNvSpPr>
          <p:nvPr>
            <p:ph type="subTitle" idx="1"/>
          </p:nvPr>
        </p:nvSpPr>
        <p:spPr>
          <a:xfrm>
            <a:off x="614961" y="3429000"/>
            <a:ext cx="7992888" cy="1944216"/>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dirty="0"/>
          </a:p>
        </p:txBody>
      </p:sp>
    </p:spTree>
    <p:extLst>
      <p:ext uri="{BB962C8B-B14F-4D97-AF65-F5344CB8AC3E}">
        <p14:creationId xmlns:p14="http://schemas.microsoft.com/office/powerpoint/2010/main" val="181053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effectLst/>
              </a:defRPr>
            </a:lvl1pPr>
          </a:lstStyle>
          <a:p>
            <a:r>
              <a:rPr lang="ja-JP" altLang="en-US" smtClean="0"/>
              <a:t>マスター タイトルの書式設定</a:t>
            </a:r>
            <a:endParaRPr lang="ja-JP" altLang="en-US" dirty="0"/>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AC2620BE-620D-4D40-8DA6-FA141F9AF60B}" type="datetime1">
              <a:rPr lang="ja-JP" altLang="en-US" smtClean="0"/>
              <a:t>2016/7/8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8C9EB10E-5242-45A7-BF87-BD229C8043F7}" type="slidenum">
              <a:rPr lang="ja-JP" altLang="en-US"/>
              <a:pPr/>
              <a:t>‹#›</a:t>
            </a:fld>
            <a:endParaRPr lang="ja-JP" altLang="en-US"/>
          </a:p>
        </p:txBody>
      </p:sp>
    </p:spTree>
    <p:extLst>
      <p:ext uri="{BB962C8B-B14F-4D97-AF65-F5344CB8AC3E}">
        <p14:creationId xmlns:p14="http://schemas.microsoft.com/office/powerpoint/2010/main" val="554347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2726B441-7A2A-488C-B9BE-DD317D1DC5F2}" type="datetime1">
              <a:rPr lang="ja-JP" altLang="en-US" smtClean="0"/>
              <a:t>2016/7/8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28506798-092A-41AB-95A1-D126B1EAB173}" type="slidenum">
              <a:rPr lang="ja-JP" altLang="en-US"/>
              <a:pPr/>
              <a:t>‹#›</a:t>
            </a:fld>
            <a:endParaRPr lang="ja-JP" altLang="en-US"/>
          </a:p>
        </p:txBody>
      </p:sp>
    </p:spTree>
    <p:extLst>
      <p:ext uri="{BB962C8B-B14F-4D97-AF65-F5344CB8AC3E}">
        <p14:creationId xmlns:p14="http://schemas.microsoft.com/office/powerpoint/2010/main" val="2618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78264"/>
            <a:ext cx="8229600" cy="734512"/>
          </a:xfrm>
        </p:spPr>
        <p:txBody>
          <a:bodyPr>
            <a:noAutofit/>
          </a:bodyPr>
          <a:lstStyle>
            <a:lvl1pPr>
              <a:defRPr sz="3600" b="1">
                <a:effectLst/>
              </a:defRPr>
            </a:lvl1pPr>
          </a:lstStyle>
          <a:p>
            <a:r>
              <a:rPr lang="ja-JP" altLang="en-US" smtClean="0"/>
              <a:t>マスター タイトルの書式設定</a:t>
            </a:r>
            <a:endParaRPr lang="ja-JP" altLang="en-US" dirty="0"/>
          </a:p>
        </p:txBody>
      </p:sp>
      <p:sp>
        <p:nvSpPr>
          <p:cNvPr id="3" name="コンテンツ プレースホルダー 2"/>
          <p:cNvSpPr>
            <a:spLocks noGrp="1"/>
          </p:cNvSpPr>
          <p:nvPr>
            <p:ph idx="1"/>
          </p:nvPr>
        </p:nvSpPr>
        <p:spPr>
          <a:xfrm>
            <a:off x="457200" y="1556792"/>
            <a:ext cx="8229600" cy="456937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日付プレースホルダー 3"/>
          <p:cNvSpPr>
            <a:spLocks noGrp="1"/>
          </p:cNvSpPr>
          <p:nvPr>
            <p:ph type="dt" sz="half" idx="10"/>
          </p:nvPr>
        </p:nvSpPr>
        <p:spPr/>
        <p:txBody>
          <a:bodyPr/>
          <a:lstStyle>
            <a:lvl1pPr>
              <a:defRPr/>
            </a:lvl1pPr>
          </a:lstStyle>
          <a:p>
            <a:fld id="{25555E02-3CD3-40D9-9B78-A61E19D4E230}" type="datetime1">
              <a:rPr lang="ja-JP" altLang="en-US" smtClean="0"/>
              <a:t>2016/7/8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7829DF02-B7C0-4A28-8AE4-ADEA3EF7FB7A}" type="slidenum">
              <a:rPr lang="ja-JP" altLang="en-US"/>
              <a:pPr/>
              <a:t>‹#›</a:t>
            </a:fld>
            <a:endParaRPr lang="ja-JP" altLang="en-US"/>
          </a:p>
        </p:txBody>
      </p:sp>
    </p:spTree>
    <p:extLst>
      <p:ext uri="{BB962C8B-B14F-4D97-AF65-F5344CB8AC3E}">
        <p14:creationId xmlns:p14="http://schemas.microsoft.com/office/powerpoint/2010/main" val="350937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effectLst/>
              </a:defRPr>
            </a:lvl1pPr>
          </a:lstStyle>
          <a:p>
            <a:r>
              <a:rPr lang="ja-JP" altLang="en-US" smtClean="0"/>
              <a:t>マスター タイトルの書式設定</a:t>
            </a:r>
            <a:endParaRPr lang="ja-JP" altLang="en-US" dirty="0"/>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6621CE42-3828-4C15-A4A7-33C437EED3AF}" type="datetime1">
              <a:rPr lang="ja-JP" altLang="en-US" smtClean="0"/>
              <a:t>2016/7/8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834C38D5-2CE7-4757-8AA9-C0A02CD4929B}" type="slidenum">
              <a:rPr lang="ja-JP" altLang="en-US"/>
              <a:pPr/>
              <a:t>‹#›</a:t>
            </a:fld>
            <a:endParaRPr lang="ja-JP" altLang="en-US"/>
          </a:p>
        </p:txBody>
      </p:sp>
    </p:spTree>
    <p:extLst>
      <p:ext uri="{BB962C8B-B14F-4D97-AF65-F5344CB8AC3E}">
        <p14:creationId xmlns:p14="http://schemas.microsoft.com/office/powerpoint/2010/main" val="349442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20688"/>
            <a:ext cx="8229600" cy="706090"/>
          </a:xfrm>
        </p:spPr>
        <p:txBody>
          <a:bodyPr/>
          <a:lstStyle>
            <a:lvl1pPr>
              <a:defRPr>
                <a:effectLst>
                  <a:outerShdw blurRad="38100" dist="38100" dir="2700000" algn="tl">
                    <a:srgbClr val="000000">
                      <a:alpha val="43137"/>
                    </a:srgbClr>
                  </a:outerShdw>
                </a:effectLst>
              </a:defRPr>
            </a:lvl1pPr>
          </a:lstStyle>
          <a:p>
            <a:r>
              <a:rPr lang="ja-JP" altLang="en-US" smtClean="0"/>
              <a:t>マスター タイトルの書式設定</a:t>
            </a:r>
            <a:endParaRPr lang="ja-JP" altLang="en-US" dirty="0"/>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fld id="{E5BEB76D-0D75-408A-ACE7-55BBEE7EE7F9}" type="datetime1">
              <a:rPr lang="ja-JP" altLang="en-US" smtClean="0"/>
              <a:t>2016/7/8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9196C663-0C04-47D2-9133-39C081773EDB}" type="slidenum">
              <a:rPr lang="ja-JP" altLang="en-US"/>
              <a:pPr/>
              <a:t>‹#›</a:t>
            </a:fld>
            <a:endParaRPr lang="ja-JP" altLang="en-US"/>
          </a:p>
        </p:txBody>
      </p:sp>
    </p:spTree>
    <p:extLst>
      <p:ext uri="{BB962C8B-B14F-4D97-AF65-F5344CB8AC3E}">
        <p14:creationId xmlns:p14="http://schemas.microsoft.com/office/powerpoint/2010/main" val="36359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effectLst/>
              </a:defRPr>
            </a:lvl1pPr>
          </a:lstStyle>
          <a:p>
            <a:r>
              <a:rPr lang="ja-JP" altLang="en-US" smtClean="0"/>
              <a:t>マスター タイトルの書式設定</a:t>
            </a:r>
            <a:endParaRPr lang="ja-JP" altLang="en-US" dirty="0"/>
          </a:p>
        </p:txBody>
      </p:sp>
      <p:sp>
        <p:nvSpPr>
          <p:cNvPr id="3" name="テキスト プレースホルダー 2"/>
          <p:cNvSpPr>
            <a:spLocks noGrp="1"/>
          </p:cNvSpPr>
          <p:nvPr>
            <p:ph type="body" idx="1"/>
          </p:nvPr>
        </p:nvSpPr>
        <p:spPr>
          <a:xfrm>
            <a:off x="457200" y="127707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1988840"/>
            <a:ext cx="4040188"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テキスト プレースホルダー 4"/>
          <p:cNvSpPr>
            <a:spLocks noGrp="1"/>
          </p:cNvSpPr>
          <p:nvPr>
            <p:ph type="body" sz="quarter" idx="3"/>
          </p:nvPr>
        </p:nvSpPr>
        <p:spPr>
          <a:xfrm>
            <a:off x="4645025" y="127707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1988840"/>
            <a:ext cx="4041775"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fld id="{6FF02250-301F-49C8-BD04-3804C8295FF2}" type="datetime1">
              <a:rPr lang="ja-JP" altLang="en-US" smtClean="0"/>
              <a:t>2016/7/8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9E42B805-8341-4047-B667-C6BA295A3FA4}" type="slidenum">
              <a:rPr lang="ja-JP" altLang="en-US"/>
              <a:pPr/>
              <a:t>‹#›</a:t>
            </a:fld>
            <a:endParaRPr lang="ja-JP" altLang="en-US"/>
          </a:p>
        </p:txBody>
      </p:sp>
    </p:spTree>
    <p:extLst>
      <p:ext uri="{BB962C8B-B14F-4D97-AF65-F5344CB8AC3E}">
        <p14:creationId xmlns:p14="http://schemas.microsoft.com/office/powerpoint/2010/main" val="48649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effectLst/>
              </a:defRPr>
            </a:lvl1pPr>
          </a:lstStyle>
          <a:p>
            <a:r>
              <a:rPr lang="ja-JP" altLang="en-US" smtClean="0"/>
              <a:t>マスター タイトルの書式設定</a:t>
            </a:r>
            <a:endParaRPr lang="ja-JP" altLang="en-US" dirty="0"/>
          </a:p>
        </p:txBody>
      </p:sp>
      <p:sp>
        <p:nvSpPr>
          <p:cNvPr id="3" name="日付プレースホルダー 3"/>
          <p:cNvSpPr>
            <a:spLocks noGrp="1"/>
          </p:cNvSpPr>
          <p:nvPr>
            <p:ph type="dt" sz="half" idx="10"/>
          </p:nvPr>
        </p:nvSpPr>
        <p:spPr/>
        <p:txBody>
          <a:bodyPr/>
          <a:lstStyle>
            <a:lvl1pPr>
              <a:defRPr/>
            </a:lvl1pPr>
          </a:lstStyle>
          <a:p>
            <a:fld id="{C5BA0ED3-F615-4097-B9D0-33740707745F}" type="datetime1">
              <a:rPr lang="ja-JP" altLang="en-US" smtClean="0"/>
              <a:t>2016/7/8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021E6355-183D-4F81-84A3-FF4D3794E46C}" type="slidenum">
              <a:rPr lang="ja-JP" altLang="en-US"/>
              <a:pPr/>
              <a:t>‹#›</a:t>
            </a:fld>
            <a:endParaRPr lang="ja-JP" altLang="en-US"/>
          </a:p>
        </p:txBody>
      </p:sp>
    </p:spTree>
    <p:extLst>
      <p:ext uri="{BB962C8B-B14F-4D97-AF65-F5344CB8AC3E}">
        <p14:creationId xmlns:p14="http://schemas.microsoft.com/office/powerpoint/2010/main" val="3476872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fld id="{208E07A8-2996-46E0-8E12-8C5BD047124F}" type="datetime1">
              <a:rPr lang="ja-JP" altLang="en-US" smtClean="0"/>
              <a:t>2016/7/8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2DEFF8A6-7100-4637-9AB5-997902CF786E}" type="slidenum">
              <a:rPr lang="ja-JP" altLang="en-US"/>
              <a:pPr/>
              <a:t>‹#›</a:t>
            </a:fld>
            <a:endParaRPr lang="ja-JP" altLang="en-US"/>
          </a:p>
        </p:txBody>
      </p:sp>
    </p:spTree>
    <p:extLst>
      <p:ext uri="{BB962C8B-B14F-4D97-AF65-F5344CB8AC3E}">
        <p14:creationId xmlns:p14="http://schemas.microsoft.com/office/powerpoint/2010/main" val="95597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effectLst/>
              </a:defRPr>
            </a:lvl1pPr>
          </a:lstStyle>
          <a:p>
            <a:r>
              <a:rPr lang="ja-JP" altLang="en-US" smtClean="0"/>
              <a:t>マスター タイトルの書式設定</a:t>
            </a:r>
            <a:endParaRPr lang="ja-JP" altLang="en-US" dirty="0"/>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fld id="{3CBBF43E-82F4-4633-8BB4-83985BF33061}" type="datetime1">
              <a:rPr lang="ja-JP" altLang="en-US" smtClean="0"/>
              <a:t>2016/7/8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019E496A-CC1C-446F-B527-335960DAA5A1}" type="slidenum">
              <a:rPr lang="ja-JP" altLang="en-US"/>
              <a:pPr/>
              <a:t>‹#›</a:t>
            </a:fld>
            <a:endParaRPr lang="ja-JP" altLang="en-US"/>
          </a:p>
        </p:txBody>
      </p:sp>
    </p:spTree>
    <p:extLst>
      <p:ext uri="{BB962C8B-B14F-4D97-AF65-F5344CB8AC3E}">
        <p14:creationId xmlns:p14="http://schemas.microsoft.com/office/powerpoint/2010/main" val="265996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effectLst/>
              </a:defRPr>
            </a:lvl1pPr>
          </a:lstStyle>
          <a:p>
            <a:r>
              <a:rPr lang="ja-JP" altLang="en-US" smtClean="0"/>
              <a:t>マスター タイトルの書式設定</a:t>
            </a:r>
            <a:endParaRPr lang="ja-JP" altLang="en-US" dirty="0"/>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fld id="{98D9E45E-8A3F-4705-BB78-CB06D0359FA1}" type="datetime1">
              <a:rPr lang="ja-JP" altLang="en-US" smtClean="0"/>
              <a:t>2016/7/8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3E8E5A38-9CC7-49CA-9C0D-586EC64038D4}" type="slidenum">
              <a:rPr lang="ja-JP" altLang="en-US"/>
              <a:pPr/>
              <a:t>‹#›</a:t>
            </a:fld>
            <a:endParaRPr lang="ja-JP" altLang="en-US"/>
          </a:p>
        </p:txBody>
      </p:sp>
    </p:spTree>
    <p:extLst>
      <p:ext uri="{BB962C8B-B14F-4D97-AF65-F5344CB8AC3E}">
        <p14:creationId xmlns:p14="http://schemas.microsoft.com/office/powerpoint/2010/main" val="284080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658813"/>
            <a:ext cx="8229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595959"/>
                </a:solidFill>
                <a:latin typeface="メイリオ" pitchFamily="50" charset="-128"/>
                <a:ea typeface="メイリオ" pitchFamily="50" charset="-128"/>
                <a:cs typeface="メイリオ" pitchFamily="50" charset="-128"/>
              </a:defRPr>
            </a:lvl1pPr>
          </a:lstStyle>
          <a:p>
            <a:fld id="{083EEFD1-C073-46D8-B54A-F42990020BB3}" type="datetime1">
              <a:rPr lang="ja-JP" altLang="en-US" smtClean="0"/>
              <a:t>2016/7/8</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aseline="0">
                <a:solidFill>
                  <a:schemeClr val="tx1">
                    <a:lumMod val="65000"/>
                    <a:lumOff val="35000"/>
                  </a:schemeClr>
                </a:solidFill>
                <a:latin typeface="メイリオ" pitchFamily="50" charset="-128"/>
                <a:ea typeface="メイリオ" pitchFamily="50" charset="-128"/>
                <a:cs typeface="メイリオ" pitchFamily="50" charset="-128"/>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595959"/>
                </a:solidFill>
                <a:latin typeface="メイリオ" pitchFamily="50" charset="-128"/>
                <a:ea typeface="メイリオ" pitchFamily="50" charset="-128"/>
                <a:cs typeface="メイリオ" pitchFamily="50" charset="-128"/>
              </a:defRPr>
            </a:lvl1pPr>
          </a:lstStyle>
          <a:p>
            <a:fld id="{C53B49E2-3A32-4610-9A32-59DAA373D356}" type="slidenum">
              <a:rPr lang="ja-JP" altLang="en-US"/>
              <a:pPr/>
              <a:t>‹#›</a:t>
            </a:fld>
            <a:endParaRPr lang="ja-JP" altLang="en-US"/>
          </a:p>
        </p:txBody>
      </p:sp>
      <p:cxnSp>
        <p:nvCxnSpPr>
          <p:cNvPr id="9" name="直線コネクタ 8"/>
          <p:cNvCxnSpPr/>
          <p:nvPr/>
        </p:nvCxnSpPr>
        <p:spPr>
          <a:xfrm>
            <a:off x="0" y="34925"/>
            <a:ext cx="91440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32" name="図 9" descr="logoc100.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19925" y="115888"/>
            <a:ext cx="2065338" cy="504825"/>
          </a:xfrm>
          <a:prstGeom prst="rect">
            <a:avLst/>
          </a:prstGeom>
          <a:noFill/>
          <a:ln>
            <a:noFill/>
          </a:ln>
          <a:extLst>
            <a:ext uri="{909E8E84-426E-40DD-AFC4-6F175D3DCCD1}">
              <a14:hiddenFill xmlns:a14="http://schemas.microsoft.com/office/drawing/2010/main">
                <a:solidFill>
                  <a:srgbClr val="FFFFFF">
                    <a:alpha val="21960"/>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3600" b="1" kern="1200">
          <a:solidFill>
            <a:srgbClr val="0070C0"/>
          </a:solidFill>
          <a:latin typeface="メイリオ" pitchFamily="50" charset="-128"/>
          <a:ea typeface="メイリオ" pitchFamily="50" charset="-128"/>
          <a:cs typeface="メイリオ" pitchFamily="50" charset="-128"/>
        </a:defRPr>
      </a:lvl1pPr>
      <a:lvl2pPr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2pPr>
      <a:lvl3pPr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3pPr>
      <a:lvl4pPr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4pPr>
      <a:lvl5pPr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5pPr>
      <a:lvl6pPr marL="457200"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6pPr>
      <a:lvl7pPr marL="914400"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7pPr>
      <a:lvl8pPr marL="1371600"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8pPr>
      <a:lvl9pPr marL="1828800"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9pPr>
    </p:titleStyle>
    <p:bodyStyle>
      <a:lvl1pPr marL="342900" indent="-342900" algn="l" rtl="0" eaLnBrk="1" fontAlgn="base" hangingPunct="1">
        <a:spcBef>
          <a:spcPct val="20000"/>
        </a:spcBef>
        <a:spcAft>
          <a:spcPct val="0"/>
        </a:spcAft>
        <a:buFont typeface="Arial" pitchFamily="34" charset="0"/>
        <a:buChar char="•"/>
        <a:defRPr kumimoji="1" sz="3000" kern="1200">
          <a:solidFill>
            <a:srgbClr val="595959"/>
          </a:solidFill>
          <a:latin typeface="メイリオ" pitchFamily="50" charset="-128"/>
          <a:ea typeface="メイリオ" pitchFamily="50" charset="-128"/>
          <a:cs typeface="メイリオ" pitchFamily="50" charset="-128"/>
        </a:defRPr>
      </a:lvl1pPr>
      <a:lvl2pPr marL="742950" indent="-285750" algn="l" rtl="0" eaLnBrk="1" fontAlgn="base" hangingPunct="1">
        <a:spcBef>
          <a:spcPct val="20000"/>
        </a:spcBef>
        <a:spcAft>
          <a:spcPct val="0"/>
        </a:spcAft>
        <a:buFont typeface="Arial" pitchFamily="34" charset="0"/>
        <a:buChar char="–"/>
        <a:defRPr kumimoji="1" sz="2800" kern="1200">
          <a:solidFill>
            <a:srgbClr val="595959"/>
          </a:solidFill>
          <a:latin typeface="メイリオ" pitchFamily="50" charset="-128"/>
          <a:ea typeface="メイリオ" pitchFamily="50" charset="-128"/>
          <a:cs typeface="メイリオ" pitchFamily="50" charset="-128"/>
        </a:defRPr>
      </a:lvl2pPr>
      <a:lvl3pPr marL="1143000" indent="-228600" algn="l" rtl="0" eaLnBrk="1" fontAlgn="base" hangingPunct="1">
        <a:spcBef>
          <a:spcPct val="20000"/>
        </a:spcBef>
        <a:spcAft>
          <a:spcPct val="0"/>
        </a:spcAft>
        <a:buFont typeface="Arial" pitchFamily="34" charset="0"/>
        <a:buChar char="•"/>
        <a:defRPr kumimoji="1" sz="2600" kern="1200">
          <a:solidFill>
            <a:srgbClr val="595959"/>
          </a:solidFill>
          <a:latin typeface="メイリオ" pitchFamily="50" charset="-128"/>
          <a:ea typeface="メイリオ" pitchFamily="50" charset="-128"/>
          <a:cs typeface="メイリオ" pitchFamily="50" charset="-128"/>
        </a:defRPr>
      </a:lvl3pPr>
      <a:lvl4pPr marL="1600200" indent="-228600" algn="l" rtl="0" eaLnBrk="1" fontAlgn="base" hangingPunct="1">
        <a:spcBef>
          <a:spcPct val="20000"/>
        </a:spcBef>
        <a:spcAft>
          <a:spcPct val="0"/>
        </a:spcAft>
        <a:buFont typeface="Arial" pitchFamily="34" charset="0"/>
        <a:buChar char="–"/>
        <a:defRPr kumimoji="1" sz="2400" kern="1200">
          <a:solidFill>
            <a:srgbClr val="595959"/>
          </a:solidFill>
          <a:latin typeface="メイリオ" pitchFamily="50" charset="-128"/>
          <a:ea typeface="メイリオ" pitchFamily="50" charset="-128"/>
          <a:cs typeface="メイリオ" pitchFamily="50" charset="-128"/>
        </a:defRPr>
      </a:lvl4pPr>
      <a:lvl5pPr marL="2057400" indent="-228600" algn="l" rtl="0" eaLnBrk="1" fontAlgn="base" hangingPunct="1">
        <a:spcBef>
          <a:spcPct val="20000"/>
        </a:spcBef>
        <a:spcAft>
          <a:spcPct val="0"/>
        </a:spcAft>
        <a:buFont typeface="Arial" pitchFamily="34" charset="0"/>
        <a:buChar char="»"/>
        <a:defRPr kumimoji="1" sz="2200" kern="1200">
          <a:solidFill>
            <a:srgbClr val="595959"/>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http://mp.canpan.info/kikonetwork/" TargetMode="External"/><Relationship Id="rId2" Type="http://schemas.openxmlformats.org/officeDocument/2006/relationships/hyperlink" Target="http://www.kikonet.org/"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タイトル 1"/>
          <p:cNvSpPr>
            <a:spLocks noGrp="1"/>
          </p:cNvSpPr>
          <p:nvPr>
            <p:ph type="ctrTitle"/>
          </p:nvPr>
        </p:nvSpPr>
        <p:spPr>
          <a:xfrm>
            <a:off x="576262" y="1958975"/>
            <a:ext cx="7991475" cy="1470025"/>
          </a:xfrm>
        </p:spPr>
        <p:txBody>
          <a:bodyPr/>
          <a:lstStyle/>
          <a:p>
            <a:r>
              <a:rPr lang="ja-JP" altLang="en-US" sz="4000" dirty="0" smtClean="0"/>
              <a:t>めざせ！ノンフロンの世界</a:t>
            </a:r>
            <a:r>
              <a:rPr lang="en-US" altLang="ja-JP" sz="4000" dirty="0" smtClean="0"/>
              <a:t/>
            </a:r>
            <a:br>
              <a:rPr lang="en-US" altLang="ja-JP" sz="4000" dirty="0" smtClean="0"/>
            </a:br>
            <a:r>
              <a:rPr lang="ja-JP" altLang="en-US" sz="2800" dirty="0" smtClean="0"/>
              <a:t>～すすめよう！ナチュラルファイブ！～</a:t>
            </a:r>
          </a:p>
        </p:txBody>
      </p:sp>
      <p:sp>
        <p:nvSpPr>
          <p:cNvPr id="3" name="サブタイトル 2"/>
          <p:cNvSpPr>
            <a:spLocks noGrp="1"/>
          </p:cNvSpPr>
          <p:nvPr>
            <p:ph type="subTitle" idx="1"/>
          </p:nvPr>
        </p:nvSpPr>
        <p:spPr>
          <a:xfrm>
            <a:off x="575469" y="4365104"/>
            <a:ext cx="7993062" cy="1080393"/>
          </a:xfrm>
        </p:spPr>
        <p:txBody>
          <a:bodyPr rtlCol="0">
            <a:normAutofit/>
          </a:bodyPr>
          <a:lstStyle/>
          <a:p>
            <a:pPr fontAlgn="auto">
              <a:spcAft>
                <a:spcPts val="0"/>
              </a:spcAft>
              <a:defRPr/>
            </a:pPr>
            <a:r>
              <a:rPr lang="ja-JP" altLang="en-US" dirty="0" smtClean="0"/>
              <a:t>気候ネットワーク東京事務所</a:t>
            </a:r>
            <a:endParaRPr lang="en-US" altLang="ja-JP" dirty="0" smtClean="0"/>
          </a:p>
          <a:p>
            <a:pPr fontAlgn="auto">
              <a:spcAft>
                <a:spcPts val="0"/>
              </a:spcAft>
              <a:defRPr/>
            </a:pPr>
            <a:r>
              <a:rPr lang="ja-JP" altLang="en-US" dirty="0" smtClean="0"/>
              <a:t>桃井貴子</a:t>
            </a:r>
            <a:endParaRPr lang="en-US" altLang="ja-JP" dirty="0" smtClean="0"/>
          </a:p>
        </p:txBody>
      </p:sp>
      <p:pic>
        <p:nvPicPr>
          <p:cNvPr id="1026" name="C89E3569-AE07-4076-8A3B-C5D1EE386DA4" descr="03A63EFD-B2D7-4780-A41C-31D8274ECCBC@GB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2118965" cy="133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742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フローチャート : 代替処理 18"/>
          <p:cNvSpPr/>
          <p:nvPr/>
        </p:nvSpPr>
        <p:spPr>
          <a:xfrm>
            <a:off x="1697353" y="4252142"/>
            <a:ext cx="3100963" cy="2448272"/>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0" name="フローチャート : 代替処理 19"/>
          <p:cNvSpPr/>
          <p:nvPr/>
        </p:nvSpPr>
        <p:spPr>
          <a:xfrm>
            <a:off x="4798316" y="4252142"/>
            <a:ext cx="3100963" cy="2448272"/>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7" name="フローチャート : 代替処理 16"/>
          <p:cNvSpPr/>
          <p:nvPr/>
        </p:nvSpPr>
        <p:spPr>
          <a:xfrm>
            <a:off x="3095458" y="1772816"/>
            <a:ext cx="2808312" cy="2448272"/>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8" name="フローチャート : 代替処理 17"/>
          <p:cNvSpPr/>
          <p:nvPr/>
        </p:nvSpPr>
        <p:spPr>
          <a:xfrm>
            <a:off x="5928771" y="1772816"/>
            <a:ext cx="2808312" cy="2448272"/>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6" name="フローチャート : 代替処理 15"/>
          <p:cNvSpPr/>
          <p:nvPr/>
        </p:nvSpPr>
        <p:spPr>
          <a:xfrm>
            <a:off x="251521" y="1772816"/>
            <a:ext cx="2808312" cy="244827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3848" y="1860499"/>
            <a:ext cx="943138" cy="948363"/>
          </a:xfrm>
          <a:prstGeom prst="rect">
            <a:avLst/>
          </a:prstGeom>
          <a:ln>
            <a:noFill/>
          </a:ln>
          <a:effectLst>
            <a:softEdge rad="112500"/>
          </a:effectLst>
        </p:spPr>
      </p:pic>
      <p:sp>
        <p:nvSpPr>
          <p:cNvPr id="4" name="タイトル 1"/>
          <p:cNvSpPr txBox="1">
            <a:spLocks/>
          </p:cNvSpPr>
          <p:nvPr/>
        </p:nvSpPr>
        <p:spPr bwMode="auto">
          <a:xfrm>
            <a:off x="899591" y="620688"/>
            <a:ext cx="7928575" cy="100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ctr" rtl="0" eaLnBrk="1" fontAlgn="base" hangingPunct="1">
              <a:spcBef>
                <a:spcPct val="0"/>
              </a:spcBef>
              <a:spcAft>
                <a:spcPct val="0"/>
              </a:spcAft>
              <a:defRPr kumimoji="1" sz="3600" b="1" kern="1200">
                <a:solidFill>
                  <a:srgbClr val="0070C0"/>
                </a:solidFill>
                <a:effectLst/>
                <a:latin typeface="メイリオ" pitchFamily="50" charset="-128"/>
                <a:ea typeface="メイリオ" pitchFamily="50" charset="-128"/>
                <a:cs typeface="メイリオ" pitchFamily="50" charset="-128"/>
              </a:defRPr>
            </a:lvl1pPr>
            <a:lvl2pPr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2pPr>
            <a:lvl3pPr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3pPr>
            <a:lvl4pPr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4pPr>
            <a:lvl5pPr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5pPr>
            <a:lvl6pPr marL="457200"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6pPr>
            <a:lvl7pPr marL="914400"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7pPr>
            <a:lvl8pPr marL="1371600"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8pPr>
            <a:lvl9pPr marL="1828800"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9pPr>
          </a:lstStyle>
          <a:p>
            <a:r>
              <a:rPr lang="ja-JP" altLang="en-US" dirty="0" smtClean="0"/>
              <a:t>冷媒もノンフロン化は可能</a:t>
            </a:r>
            <a:r>
              <a:rPr lang="en-US" altLang="ja-JP" dirty="0" smtClean="0"/>
              <a:t/>
            </a:r>
            <a:br>
              <a:rPr lang="en-US" altLang="ja-JP" dirty="0" smtClean="0"/>
            </a:br>
            <a:r>
              <a:rPr lang="ja-JP" altLang="en-US" sz="3100" dirty="0" smtClean="0"/>
              <a:t>　～多用な自然冷媒</a:t>
            </a:r>
            <a:r>
              <a:rPr lang="en-US" altLang="ja-JP" sz="3100" dirty="0" smtClean="0"/>
              <a:t>”</a:t>
            </a:r>
            <a:r>
              <a:rPr lang="ja-JP" altLang="en-US" sz="3100" dirty="0" smtClean="0"/>
              <a:t>ナチュラル・ファイブ“～</a:t>
            </a:r>
            <a:endParaRPr lang="ja-JP" altLang="en-US" sz="31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4387774"/>
            <a:ext cx="958814" cy="937913"/>
          </a:xfrm>
          <a:prstGeom prst="rect">
            <a:avLst/>
          </a:prstGeom>
          <a:ln>
            <a:noFill/>
          </a:ln>
          <a:effectLst>
            <a:softEdge rad="112500"/>
          </a:effectLst>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4387774"/>
            <a:ext cx="927463" cy="943138"/>
          </a:xfrm>
          <a:prstGeom prst="rect">
            <a:avLst/>
          </a:prstGeom>
          <a:ln>
            <a:noFill/>
          </a:ln>
          <a:effectLst>
            <a:softEdge rad="112500"/>
          </a:effectLst>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3216" y="1860499"/>
            <a:ext cx="958814" cy="922238"/>
          </a:xfrm>
          <a:prstGeom prst="rect">
            <a:avLst/>
          </a:prstGeom>
          <a:ln>
            <a:noFill/>
          </a:ln>
          <a:effectLst>
            <a:softEdge rad="112500"/>
          </a:effectLst>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483" y="1844824"/>
            <a:ext cx="958814" cy="937913"/>
          </a:xfrm>
          <a:prstGeom prst="rect">
            <a:avLst/>
          </a:prstGeom>
          <a:ln>
            <a:noFill/>
          </a:ln>
          <a:effectLst>
            <a:softEdge rad="112500"/>
          </a:effectLst>
        </p:spPr>
      </p:pic>
      <p:sp>
        <p:nvSpPr>
          <p:cNvPr id="11" name="テキスト ボックス 10"/>
          <p:cNvSpPr txBox="1"/>
          <p:nvPr/>
        </p:nvSpPr>
        <p:spPr>
          <a:xfrm>
            <a:off x="1357297" y="1945511"/>
            <a:ext cx="931665" cy="584775"/>
          </a:xfrm>
          <a:prstGeom prst="rect">
            <a:avLst/>
          </a:prstGeom>
          <a:noFill/>
        </p:spPr>
        <p:txBody>
          <a:bodyPr wrap="none" rtlCol="0">
            <a:spAutoFit/>
          </a:bodyPr>
          <a:lstStyle/>
          <a:p>
            <a:r>
              <a:rPr kumimoji="1" lang="en-US" altLang="ja-JP" sz="3200" b="1" dirty="0" smtClean="0">
                <a:latin typeface="+mj-ea"/>
                <a:ea typeface="+mj-ea"/>
              </a:rPr>
              <a:t>CO</a:t>
            </a:r>
            <a:r>
              <a:rPr kumimoji="1" lang="en-US" altLang="ja-JP" sz="2800" b="1" dirty="0" smtClean="0">
                <a:latin typeface="+mj-ea"/>
                <a:ea typeface="+mj-ea"/>
              </a:rPr>
              <a:t>2</a:t>
            </a:r>
            <a:endParaRPr kumimoji="1" lang="ja-JP" altLang="en-US" sz="2800" b="1" dirty="0">
              <a:latin typeface="+mj-ea"/>
              <a:ea typeface="+mj-ea"/>
            </a:endParaRPr>
          </a:p>
        </p:txBody>
      </p:sp>
      <p:sp>
        <p:nvSpPr>
          <p:cNvPr id="12" name="テキスト ボックス 11"/>
          <p:cNvSpPr txBox="1"/>
          <p:nvPr/>
        </p:nvSpPr>
        <p:spPr>
          <a:xfrm>
            <a:off x="4109020" y="1937673"/>
            <a:ext cx="1008609" cy="707578"/>
          </a:xfrm>
          <a:prstGeom prst="rect">
            <a:avLst/>
          </a:prstGeom>
          <a:noFill/>
        </p:spPr>
        <p:txBody>
          <a:bodyPr wrap="none" rtlCol="0">
            <a:spAutoFit/>
          </a:bodyPr>
          <a:lstStyle/>
          <a:p>
            <a:r>
              <a:rPr kumimoji="1" lang="ja-JP" altLang="en-US" sz="3200" b="1" dirty="0" smtClean="0">
                <a:latin typeface="Arial Black" panose="020B0A04020102020204" pitchFamily="34" charset="0"/>
              </a:rPr>
              <a:t>空気</a:t>
            </a:r>
            <a:endParaRPr kumimoji="1" lang="ja-JP" altLang="en-US" sz="3200" b="1" dirty="0">
              <a:latin typeface="Arial Black" panose="020B0A04020102020204" pitchFamily="34" charset="0"/>
            </a:endParaRPr>
          </a:p>
        </p:txBody>
      </p:sp>
      <p:sp>
        <p:nvSpPr>
          <p:cNvPr id="13" name="テキスト ボックス 12"/>
          <p:cNvSpPr txBox="1"/>
          <p:nvPr/>
        </p:nvSpPr>
        <p:spPr>
          <a:xfrm>
            <a:off x="6942030" y="1948114"/>
            <a:ext cx="596638" cy="707578"/>
          </a:xfrm>
          <a:prstGeom prst="rect">
            <a:avLst/>
          </a:prstGeom>
          <a:noFill/>
        </p:spPr>
        <p:txBody>
          <a:bodyPr wrap="none" rtlCol="0">
            <a:spAutoFit/>
          </a:bodyPr>
          <a:lstStyle/>
          <a:p>
            <a:r>
              <a:rPr kumimoji="1" lang="ja-JP" altLang="en-US" sz="3200" b="1" dirty="0" smtClean="0">
                <a:latin typeface="Arial Black" panose="020B0A04020102020204" pitchFamily="34" charset="0"/>
              </a:rPr>
              <a:t>水</a:t>
            </a:r>
            <a:endParaRPr kumimoji="1" lang="ja-JP" altLang="en-US" sz="3200" b="1" dirty="0">
              <a:latin typeface="Arial Black" panose="020B0A04020102020204" pitchFamily="34" charset="0"/>
            </a:endParaRPr>
          </a:p>
        </p:txBody>
      </p:sp>
      <p:sp>
        <p:nvSpPr>
          <p:cNvPr id="14" name="テキスト ボックス 13"/>
          <p:cNvSpPr txBox="1"/>
          <p:nvPr/>
        </p:nvSpPr>
        <p:spPr>
          <a:xfrm>
            <a:off x="2652054" y="4502940"/>
            <a:ext cx="2026517" cy="707578"/>
          </a:xfrm>
          <a:prstGeom prst="rect">
            <a:avLst/>
          </a:prstGeom>
          <a:noFill/>
        </p:spPr>
        <p:txBody>
          <a:bodyPr wrap="none" rtlCol="0">
            <a:spAutoFit/>
          </a:bodyPr>
          <a:lstStyle/>
          <a:p>
            <a:r>
              <a:rPr kumimoji="1" lang="ja-JP" altLang="en-US" sz="3200" b="1" dirty="0" smtClean="0">
                <a:latin typeface="Arial Black" panose="020B0A04020102020204" pitchFamily="34" charset="0"/>
              </a:rPr>
              <a:t>アンモニア</a:t>
            </a:r>
            <a:endParaRPr kumimoji="1" lang="ja-JP" altLang="en-US" sz="3200" b="1" dirty="0">
              <a:latin typeface="Arial Black" panose="020B0A04020102020204" pitchFamily="34" charset="0"/>
            </a:endParaRPr>
          </a:p>
        </p:txBody>
      </p:sp>
      <p:sp>
        <p:nvSpPr>
          <p:cNvPr id="15" name="テキスト ボックス 14"/>
          <p:cNvSpPr txBox="1"/>
          <p:nvPr/>
        </p:nvSpPr>
        <p:spPr>
          <a:xfrm>
            <a:off x="5821292" y="4449253"/>
            <a:ext cx="1832553" cy="707578"/>
          </a:xfrm>
          <a:prstGeom prst="rect">
            <a:avLst/>
          </a:prstGeom>
          <a:noFill/>
        </p:spPr>
        <p:txBody>
          <a:bodyPr wrap="none" rtlCol="0">
            <a:spAutoFit/>
          </a:bodyPr>
          <a:lstStyle/>
          <a:p>
            <a:r>
              <a:rPr kumimoji="1" lang="ja-JP" altLang="en-US" sz="3200" b="1" dirty="0" smtClean="0">
                <a:latin typeface="Arial Black" panose="020B0A04020102020204" pitchFamily="34" charset="0"/>
              </a:rPr>
              <a:t>炭化水素</a:t>
            </a:r>
            <a:endParaRPr kumimoji="1" lang="en-US" altLang="ja-JP" sz="3200" b="1" dirty="0" smtClean="0">
              <a:latin typeface="Arial Black" panose="020B0A04020102020204" pitchFamily="34" charset="0"/>
            </a:endParaRPr>
          </a:p>
        </p:txBody>
      </p:sp>
      <p:sp>
        <p:nvSpPr>
          <p:cNvPr id="21" name="テキスト ボックス 20"/>
          <p:cNvSpPr txBox="1"/>
          <p:nvPr/>
        </p:nvSpPr>
        <p:spPr>
          <a:xfrm>
            <a:off x="2063580" y="2412177"/>
            <a:ext cx="825867" cy="369332"/>
          </a:xfrm>
          <a:prstGeom prst="rect">
            <a:avLst/>
          </a:prstGeom>
          <a:noFill/>
        </p:spPr>
        <p:txBody>
          <a:bodyPr wrap="none" rtlCol="0">
            <a:spAutoFit/>
          </a:bodyPr>
          <a:lstStyle/>
          <a:p>
            <a:r>
              <a:rPr kumimoji="1" lang="en-US" altLang="ja-JP" dirty="0" smtClean="0">
                <a:solidFill>
                  <a:srgbClr val="FF33CC"/>
                </a:solidFill>
                <a:latin typeface="Arial Black" panose="020B0A04020102020204" pitchFamily="34" charset="0"/>
              </a:rPr>
              <a:t>R744</a:t>
            </a:r>
            <a:endParaRPr kumimoji="1" lang="ja-JP" altLang="en-US" dirty="0">
              <a:solidFill>
                <a:srgbClr val="FF33CC"/>
              </a:solidFill>
              <a:latin typeface="Arial Black" panose="020B0A04020102020204" pitchFamily="34" charset="0"/>
            </a:endParaRPr>
          </a:p>
        </p:txBody>
      </p:sp>
      <p:sp>
        <p:nvSpPr>
          <p:cNvPr id="23" name="テキスト ボックス 22"/>
          <p:cNvSpPr txBox="1"/>
          <p:nvPr/>
        </p:nvSpPr>
        <p:spPr>
          <a:xfrm>
            <a:off x="3833803" y="4956355"/>
            <a:ext cx="825867" cy="369332"/>
          </a:xfrm>
          <a:prstGeom prst="rect">
            <a:avLst/>
          </a:prstGeom>
          <a:noFill/>
        </p:spPr>
        <p:txBody>
          <a:bodyPr wrap="none" rtlCol="0">
            <a:spAutoFit/>
          </a:bodyPr>
          <a:lstStyle/>
          <a:p>
            <a:r>
              <a:rPr kumimoji="1" lang="en-US" altLang="ja-JP" dirty="0" smtClean="0">
                <a:solidFill>
                  <a:srgbClr val="FF33CC"/>
                </a:solidFill>
                <a:latin typeface="Arial Black" panose="020B0A04020102020204" pitchFamily="34" charset="0"/>
              </a:rPr>
              <a:t>R717</a:t>
            </a:r>
            <a:endParaRPr kumimoji="1" lang="ja-JP" altLang="en-US" dirty="0">
              <a:solidFill>
                <a:srgbClr val="FF33CC"/>
              </a:solidFill>
              <a:latin typeface="Arial Black" panose="020B0A04020102020204" pitchFamily="34" charset="0"/>
            </a:endParaRPr>
          </a:p>
        </p:txBody>
      </p:sp>
      <p:sp>
        <p:nvSpPr>
          <p:cNvPr id="24" name="テキスト ボックス 23"/>
          <p:cNvSpPr txBox="1"/>
          <p:nvPr/>
        </p:nvSpPr>
        <p:spPr>
          <a:xfrm>
            <a:off x="7812360" y="2373604"/>
            <a:ext cx="825867" cy="335756"/>
          </a:xfrm>
          <a:prstGeom prst="rect">
            <a:avLst/>
          </a:prstGeom>
          <a:noFill/>
        </p:spPr>
        <p:txBody>
          <a:bodyPr wrap="none" rtlCol="0">
            <a:spAutoFit/>
          </a:bodyPr>
          <a:lstStyle/>
          <a:p>
            <a:r>
              <a:rPr kumimoji="1" lang="en-US" altLang="ja-JP" dirty="0" smtClean="0">
                <a:solidFill>
                  <a:srgbClr val="FF33CC"/>
                </a:solidFill>
                <a:latin typeface="Arial Black" panose="020B0A04020102020204" pitchFamily="34" charset="0"/>
              </a:rPr>
              <a:t>R718</a:t>
            </a:r>
            <a:endParaRPr kumimoji="1" lang="ja-JP" altLang="en-US" dirty="0">
              <a:solidFill>
                <a:srgbClr val="FF33CC"/>
              </a:solidFill>
              <a:latin typeface="Arial Black" panose="020B0A04020102020204" pitchFamily="34" charset="0"/>
            </a:endParaRPr>
          </a:p>
        </p:txBody>
      </p:sp>
      <p:sp>
        <p:nvSpPr>
          <p:cNvPr id="25" name="テキスト ボックス 24"/>
          <p:cNvSpPr txBox="1"/>
          <p:nvPr/>
        </p:nvSpPr>
        <p:spPr>
          <a:xfrm>
            <a:off x="4926505" y="2412177"/>
            <a:ext cx="825867" cy="369332"/>
          </a:xfrm>
          <a:prstGeom prst="rect">
            <a:avLst/>
          </a:prstGeom>
          <a:noFill/>
        </p:spPr>
        <p:txBody>
          <a:bodyPr wrap="none" rtlCol="0">
            <a:spAutoFit/>
          </a:bodyPr>
          <a:lstStyle/>
          <a:p>
            <a:r>
              <a:rPr kumimoji="1" lang="en-US" altLang="ja-JP" dirty="0" smtClean="0">
                <a:solidFill>
                  <a:srgbClr val="FF33CC"/>
                </a:solidFill>
                <a:latin typeface="Arial Black" panose="020B0A04020102020204" pitchFamily="34" charset="0"/>
              </a:rPr>
              <a:t>R729</a:t>
            </a:r>
            <a:endParaRPr kumimoji="1" lang="ja-JP" altLang="en-US" dirty="0">
              <a:solidFill>
                <a:srgbClr val="FF33CC"/>
              </a:solidFill>
              <a:latin typeface="Arial Black" panose="020B0A04020102020204" pitchFamily="34" charset="0"/>
            </a:endParaRPr>
          </a:p>
        </p:txBody>
      </p:sp>
      <p:sp>
        <p:nvSpPr>
          <p:cNvPr id="26" name="テキスト ボックス 25"/>
          <p:cNvSpPr txBox="1"/>
          <p:nvPr/>
        </p:nvSpPr>
        <p:spPr>
          <a:xfrm>
            <a:off x="5912607" y="4966477"/>
            <a:ext cx="2069797" cy="369332"/>
          </a:xfrm>
          <a:prstGeom prst="rect">
            <a:avLst/>
          </a:prstGeom>
          <a:noFill/>
        </p:spPr>
        <p:txBody>
          <a:bodyPr wrap="none" rtlCol="0">
            <a:spAutoFit/>
          </a:bodyPr>
          <a:lstStyle/>
          <a:p>
            <a:r>
              <a:rPr lang="en-US" altLang="ja-JP" dirty="0" smtClean="0">
                <a:solidFill>
                  <a:srgbClr val="FF33CC"/>
                </a:solidFill>
                <a:latin typeface="Arial Black" panose="020B0A04020102020204" pitchFamily="34" charset="0"/>
              </a:rPr>
              <a:t>HC</a:t>
            </a:r>
            <a:r>
              <a:rPr lang="ja-JP" altLang="en-US" dirty="0" smtClean="0">
                <a:solidFill>
                  <a:srgbClr val="FF33CC"/>
                </a:solidFill>
                <a:latin typeface="Arial Black" panose="020B0A04020102020204" pitchFamily="34" charset="0"/>
              </a:rPr>
              <a:t>（</a:t>
            </a:r>
            <a:r>
              <a:rPr lang="en-US" altLang="ja-JP" dirty="0" smtClean="0">
                <a:solidFill>
                  <a:srgbClr val="FF33CC"/>
                </a:solidFill>
                <a:latin typeface="Arial Black" panose="020B0A04020102020204" pitchFamily="34" charset="0"/>
              </a:rPr>
              <a:t>R600a </a:t>
            </a:r>
            <a:r>
              <a:rPr lang="en-US" altLang="ja-JP" dirty="0" err="1" smtClean="0">
                <a:solidFill>
                  <a:srgbClr val="FF33CC"/>
                </a:solidFill>
                <a:latin typeface="Arial Black" panose="020B0A04020102020204" pitchFamily="34" charset="0"/>
              </a:rPr>
              <a:t>etc</a:t>
            </a:r>
            <a:r>
              <a:rPr lang="ja-JP" altLang="en-US" dirty="0" smtClean="0">
                <a:solidFill>
                  <a:srgbClr val="FF33CC"/>
                </a:solidFill>
                <a:latin typeface="Arial Black" panose="020B0A04020102020204" pitchFamily="34" charset="0"/>
              </a:rPr>
              <a:t>）</a:t>
            </a:r>
            <a:endParaRPr kumimoji="1" lang="ja-JP" altLang="en-US" dirty="0">
              <a:solidFill>
                <a:srgbClr val="FF33CC"/>
              </a:solidFill>
              <a:latin typeface="Arial Black" panose="020B0A04020102020204" pitchFamily="34" charset="0"/>
            </a:endParaRPr>
          </a:p>
        </p:txBody>
      </p:sp>
      <p:sp>
        <p:nvSpPr>
          <p:cNvPr id="27" name="テキスト ボックス 26"/>
          <p:cNvSpPr txBox="1"/>
          <p:nvPr/>
        </p:nvSpPr>
        <p:spPr>
          <a:xfrm>
            <a:off x="478979" y="2781509"/>
            <a:ext cx="2410468" cy="1446550"/>
          </a:xfrm>
          <a:prstGeom prst="rect">
            <a:avLst/>
          </a:prstGeom>
          <a:noFill/>
        </p:spPr>
        <p:txBody>
          <a:bodyPr wrap="square" rtlCol="0">
            <a:spAutoFit/>
          </a:bodyPr>
          <a:lstStyle/>
          <a:p>
            <a:r>
              <a:rPr lang="ja-JP" altLang="en-US" sz="1100" dirty="0"/>
              <a:t>フロン 冷媒以上にエネルギー効率も</a:t>
            </a:r>
            <a:r>
              <a:rPr lang="ja-JP" altLang="en-US" sz="1100" dirty="0" smtClean="0"/>
              <a:t>高く、“エコキュート”の冷媒として使われている。数年前にスーパー</a:t>
            </a:r>
            <a:r>
              <a:rPr lang="ja-JP" altLang="en-US" sz="1100" dirty="0"/>
              <a:t>や</a:t>
            </a:r>
            <a:r>
              <a:rPr lang="ja-JP" altLang="en-US" sz="1100" dirty="0" smtClean="0"/>
              <a:t>コンビニのショーケース</a:t>
            </a:r>
            <a:r>
              <a:rPr lang="ja-JP" altLang="en-US" sz="1100" dirty="0"/>
              <a:t>として</a:t>
            </a:r>
            <a:r>
              <a:rPr lang="ja-JP" altLang="en-US" sz="1100" dirty="0" smtClean="0"/>
              <a:t>も開発され、</a:t>
            </a:r>
            <a:r>
              <a:rPr lang="en-US" altLang="ja-JP" sz="1100" dirty="0" smtClean="0"/>
              <a:t>500</a:t>
            </a:r>
            <a:r>
              <a:rPr lang="ja-JP" altLang="en-US" sz="1100" dirty="0" smtClean="0"/>
              <a:t>以上国内で導入された。超臨界</a:t>
            </a:r>
            <a:r>
              <a:rPr lang="ja-JP" altLang="en-US" sz="1100" dirty="0"/>
              <a:t>状態 で使われ、高温や低温に</a:t>
            </a:r>
            <a:r>
              <a:rPr lang="ja-JP" altLang="en-US" sz="1100" dirty="0" smtClean="0"/>
              <a:t>向いているが</a:t>
            </a:r>
            <a:r>
              <a:rPr lang="ja-JP" altLang="en-US" sz="1100" dirty="0"/>
              <a:t>、空調などの中間温度帯の場合 </a:t>
            </a:r>
            <a:r>
              <a:rPr lang="ja-JP" altLang="en-US" sz="1100" dirty="0" smtClean="0"/>
              <a:t>は効率が落ちる。</a:t>
            </a:r>
            <a:endParaRPr kumimoji="1" lang="ja-JP" altLang="en-US" sz="1100" dirty="0"/>
          </a:p>
        </p:txBody>
      </p:sp>
      <p:sp>
        <p:nvSpPr>
          <p:cNvPr id="28" name="テキスト ボックス 27"/>
          <p:cNvSpPr txBox="1"/>
          <p:nvPr/>
        </p:nvSpPr>
        <p:spPr>
          <a:xfrm>
            <a:off x="3341904" y="2774538"/>
            <a:ext cx="2410468" cy="938719"/>
          </a:xfrm>
          <a:prstGeom prst="rect">
            <a:avLst/>
          </a:prstGeom>
          <a:noFill/>
        </p:spPr>
        <p:txBody>
          <a:bodyPr wrap="square" rtlCol="0">
            <a:spAutoFit/>
          </a:bodyPr>
          <a:lstStyle/>
          <a:p>
            <a:r>
              <a:rPr lang="ja-JP" altLang="en-US" sz="1100" dirty="0" smtClean="0"/>
              <a:t>超冷凍領域（</a:t>
            </a:r>
            <a:r>
              <a:rPr lang="en-US" altLang="ja-JP" sz="1100" dirty="0" smtClean="0"/>
              <a:t>-100</a:t>
            </a:r>
            <a:r>
              <a:rPr lang="ja-JP" altLang="en-US" sz="1100" dirty="0" smtClean="0"/>
              <a:t>℃）をつくりだす冷凍機で冷媒として使われるようになった。フロン </a:t>
            </a:r>
            <a:r>
              <a:rPr lang="ja-JP" altLang="en-US" sz="1100" dirty="0"/>
              <a:t>冷媒以上にエネルギー効率</a:t>
            </a:r>
            <a:r>
              <a:rPr lang="ja-JP" altLang="en-US" sz="1100" dirty="0" smtClean="0"/>
              <a:t>も高く、冷凍倉庫などでの導入がはじまった。</a:t>
            </a:r>
            <a:endParaRPr kumimoji="1" lang="ja-JP" altLang="en-US" sz="1100" dirty="0"/>
          </a:p>
        </p:txBody>
      </p:sp>
      <p:sp>
        <p:nvSpPr>
          <p:cNvPr id="29" name="テキスト ボックス 28"/>
          <p:cNvSpPr txBox="1"/>
          <p:nvPr/>
        </p:nvSpPr>
        <p:spPr>
          <a:xfrm>
            <a:off x="6127693" y="2774538"/>
            <a:ext cx="2410468" cy="769441"/>
          </a:xfrm>
          <a:prstGeom prst="rect">
            <a:avLst/>
          </a:prstGeom>
          <a:noFill/>
        </p:spPr>
        <p:txBody>
          <a:bodyPr wrap="square" rtlCol="0">
            <a:spAutoFit/>
          </a:bodyPr>
          <a:lstStyle/>
          <a:p>
            <a:r>
              <a:rPr kumimoji="1" lang="ja-JP" altLang="en-US" sz="1100" dirty="0" smtClean="0"/>
              <a:t>吸収式冷凍機で冷媒として使われてきた。また、デンマークのおもちゃメーカーレゴ社の工場は</a:t>
            </a:r>
            <a:r>
              <a:rPr lang="ja-JP" altLang="en-US" sz="1100" dirty="0" smtClean="0"/>
              <a:t>水</a:t>
            </a:r>
            <a:r>
              <a:rPr lang="ja-JP" altLang="en-US" sz="1100" dirty="0"/>
              <a:t>冷媒を使</a:t>
            </a:r>
            <a:r>
              <a:rPr lang="ja-JP" altLang="en-US" sz="1100" dirty="0" err="1"/>
              <a:t>っ</a:t>
            </a:r>
            <a:r>
              <a:rPr lang="ja-JP" altLang="en-US" sz="1100" dirty="0"/>
              <a:t> て</a:t>
            </a:r>
            <a:r>
              <a:rPr lang="ja-JP" altLang="en-US" sz="1100" dirty="0" smtClean="0"/>
              <a:t>いる。</a:t>
            </a:r>
            <a:endParaRPr kumimoji="1" lang="ja-JP" altLang="en-US" sz="1100" dirty="0"/>
          </a:p>
        </p:txBody>
      </p:sp>
      <p:sp>
        <p:nvSpPr>
          <p:cNvPr id="30" name="テキスト ボックス 29"/>
          <p:cNvSpPr txBox="1"/>
          <p:nvPr/>
        </p:nvSpPr>
        <p:spPr>
          <a:xfrm>
            <a:off x="1854598" y="5338962"/>
            <a:ext cx="2758725" cy="1277273"/>
          </a:xfrm>
          <a:prstGeom prst="rect">
            <a:avLst/>
          </a:prstGeom>
          <a:noFill/>
        </p:spPr>
        <p:txBody>
          <a:bodyPr wrap="square" rtlCol="0">
            <a:spAutoFit/>
          </a:bodyPr>
          <a:lstStyle/>
          <a:p>
            <a:r>
              <a:rPr lang="ja-JP" altLang="en-US" sz="1100" dirty="0"/>
              <a:t>アンモニアは、フロンが開発される以前から使</a:t>
            </a:r>
            <a:r>
              <a:rPr lang="ja-JP" altLang="en-US" sz="1100" dirty="0" err="1"/>
              <a:t>わ</a:t>
            </a:r>
            <a:r>
              <a:rPr lang="ja-JP" altLang="en-US" sz="1100" dirty="0"/>
              <a:t> </a:t>
            </a:r>
            <a:r>
              <a:rPr lang="ja-JP" altLang="en-US" sz="1100" dirty="0" err="1"/>
              <a:t>れて</a:t>
            </a:r>
            <a:r>
              <a:rPr lang="ja-JP" altLang="en-US" sz="1100" dirty="0"/>
              <a:t>いた冷凍技術で、効率的に見ても非常に</a:t>
            </a:r>
            <a:r>
              <a:rPr lang="ja-JP" altLang="en-US" sz="1100" dirty="0" smtClean="0"/>
              <a:t>有効。</a:t>
            </a:r>
            <a:r>
              <a:rPr lang="ja-JP" altLang="en-US" sz="1100" dirty="0"/>
              <a:t>ただし、</a:t>
            </a:r>
            <a:r>
              <a:rPr lang="ja-JP" altLang="en-US" sz="1100" dirty="0" smtClean="0"/>
              <a:t>毒性の</a:t>
            </a:r>
            <a:r>
              <a:rPr lang="ja-JP" altLang="en-US" sz="1100" dirty="0"/>
              <a:t>問題があるために、日 本では「高圧ガス保安法」で厳重な取り扱いが要求 </a:t>
            </a:r>
            <a:r>
              <a:rPr lang="ja-JP" altLang="en-US" sz="1100" dirty="0" smtClean="0"/>
              <a:t>される。長野</a:t>
            </a:r>
            <a:r>
              <a:rPr lang="ja-JP" altLang="en-US" sz="1100" dirty="0"/>
              <a:t>オリンピックの競技会場 </a:t>
            </a:r>
            <a:r>
              <a:rPr lang="ja-JP" altLang="en-US" sz="1100" dirty="0" smtClean="0"/>
              <a:t>はすべて自然冷媒で、アンモニアが使われた。</a:t>
            </a:r>
            <a:endParaRPr kumimoji="1" lang="ja-JP" altLang="en-US" sz="1100" dirty="0"/>
          </a:p>
        </p:txBody>
      </p:sp>
      <p:sp>
        <p:nvSpPr>
          <p:cNvPr id="31" name="テキスト ボックス 30"/>
          <p:cNvSpPr txBox="1"/>
          <p:nvPr/>
        </p:nvSpPr>
        <p:spPr>
          <a:xfrm>
            <a:off x="4994416" y="5350537"/>
            <a:ext cx="2758725" cy="1277273"/>
          </a:xfrm>
          <a:prstGeom prst="rect">
            <a:avLst/>
          </a:prstGeom>
          <a:noFill/>
        </p:spPr>
        <p:txBody>
          <a:bodyPr wrap="square" rtlCol="0">
            <a:spAutoFit/>
          </a:bodyPr>
          <a:lstStyle/>
          <a:p>
            <a:r>
              <a:rPr lang="ja-JP" altLang="en-US" sz="1100" dirty="0"/>
              <a:t>　家庭用</a:t>
            </a:r>
            <a:r>
              <a:rPr lang="ja-JP" altLang="en-US" sz="1100" dirty="0" smtClean="0"/>
              <a:t>冷蔵庫はイソブタン</a:t>
            </a:r>
            <a:r>
              <a:rPr lang="ja-JP" altLang="en-US" sz="1100" dirty="0"/>
              <a:t>（</a:t>
            </a:r>
            <a:r>
              <a:rPr lang="en-US" altLang="ja-JP" sz="1100" dirty="0"/>
              <a:t>R600a</a:t>
            </a:r>
            <a:r>
              <a:rPr lang="ja-JP" altLang="en-US" sz="1100" dirty="0"/>
              <a:t>） を冷媒に</a:t>
            </a:r>
            <a:r>
              <a:rPr lang="ja-JP" altLang="en-US" sz="1100" dirty="0" smtClean="0"/>
              <a:t>使って</a:t>
            </a:r>
            <a:r>
              <a:rPr lang="ja-JP" altLang="en-US" sz="1100" dirty="0"/>
              <a:t>いる</a:t>
            </a:r>
            <a:r>
              <a:rPr lang="ja-JP" altLang="en-US" sz="1100" dirty="0" smtClean="0"/>
              <a:t>。</a:t>
            </a:r>
            <a:r>
              <a:rPr lang="ja-JP" altLang="en-US" sz="1100" dirty="0"/>
              <a:t>フロンよりも効率的で、量も 少なくて</a:t>
            </a:r>
            <a:r>
              <a:rPr lang="ja-JP" altLang="en-US" sz="1100" dirty="0" smtClean="0"/>
              <a:t>すむ。</a:t>
            </a:r>
            <a:r>
              <a:rPr lang="ja-JP" altLang="en-US" sz="1100" dirty="0"/>
              <a:t>様々な種類の炭化 水素を</a:t>
            </a:r>
            <a:r>
              <a:rPr lang="ja-JP" altLang="en-US" sz="1100" dirty="0" smtClean="0"/>
              <a:t>組み合わせることも可能。</a:t>
            </a:r>
            <a:r>
              <a:rPr lang="ja-JP" altLang="en-US" sz="1100" dirty="0"/>
              <a:t>海外ではカーエアコン、ルームエ アコンなど</a:t>
            </a:r>
            <a:r>
              <a:rPr lang="ja-JP" altLang="en-US" sz="1100" dirty="0" smtClean="0"/>
              <a:t>がある。 </a:t>
            </a:r>
            <a:r>
              <a:rPr lang="ja-JP" altLang="en-US" sz="1100" dirty="0"/>
              <a:t>　可燃性なので、安全性を高めるため に二次冷媒などを使ったカスケード 方式が採用</a:t>
            </a:r>
            <a:r>
              <a:rPr lang="ja-JP" altLang="en-US" sz="1100" dirty="0" smtClean="0"/>
              <a:t>されることも。</a:t>
            </a:r>
            <a:endParaRPr kumimoji="1" lang="ja-JP" altLang="en-US" sz="1100" dirty="0"/>
          </a:p>
        </p:txBody>
      </p:sp>
      <p:sp>
        <p:nvSpPr>
          <p:cNvPr id="3" name="スライド番号プレースホルダー 2"/>
          <p:cNvSpPr>
            <a:spLocks noGrp="1"/>
          </p:cNvSpPr>
          <p:nvPr>
            <p:ph type="sldNum" sz="quarter" idx="12"/>
          </p:nvPr>
        </p:nvSpPr>
        <p:spPr/>
        <p:txBody>
          <a:bodyPr/>
          <a:lstStyle/>
          <a:p>
            <a:fld id="{7829DF02-B7C0-4A28-8AE4-ADEA3EF7FB7A}" type="slidenum">
              <a:rPr lang="ja-JP" altLang="en-US" smtClean="0"/>
              <a:pPr/>
              <a:t>10</a:t>
            </a:fld>
            <a:endParaRPr lang="ja-JP" altLang="en-US"/>
          </a:p>
        </p:txBody>
      </p:sp>
      <p:sp>
        <p:nvSpPr>
          <p:cNvPr id="32" name="ハート 31"/>
          <p:cNvSpPr/>
          <p:nvPr/>
        </p:nvSpPr>
        <p:spPr>
          <a:xfrm>
            <a:off x="432122" y="510155"/>
            <a:ext cx="1093334" cy="1011437"/>
          </a:xfrm>
          <a:prstGeom prst="hear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147089" y="741765"/>
            <a:ext cx="1914259" cy="461665"/>
          </a:xfrm>
          <a:prstGeom prst="rect">
            <a:avLst/>
          </a:prstGeom>
          <a:noFill/>
        </p:spPr>
        <p:txBody>
          <a:bodyPr wrap="square" rtlCol="0">
            <a:spAutoFit/>
          </a:bodyPr>
          <a:lstStyle/>
          <a:p>
            <a:pPr algn="ctr"/>
            <a:r>
              <a:rPr kumimoji="1" lang="ja-JP" altLang="en-US" sz="2400" b="1" dirty="0" smtClean="0">
                <a:latin typeface="Arial Black" panose="020B0A04020102020204" pitchFamily="34" charset="0"/>
              </a:rPr>
              <a:t>自然冷媒？</a:t>
            </a:r>
            <a:endParaRPr kumimoji="1" lang="ja-JP" altLang="en-US" sz="2400" b="1" dirty="0">
              <a:latin typeface="Arial Black" panose="020B0A04020102020204" pitchFamily="34" charset="0"/>
            </a:endParaRPr>
          </a:p>
        </p:txBody>
      </p:sp>
    </p:spTree>
    <p:extLst>
      <p:ext uri="{BB962C8B-B14F-4D97-AF65-F5344CB8AC3E}">
        <p14:creationId xmlns:p14="http://schemas.microsoft.com/office/powerpoint/2010/main" val="1942240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71775" y="1052513"/>
            <a:ext cx="6069013" cy="2881312"/>
          </a:xfrm>
        </p:spPr>
        <p:txBody>
          <a:bodyPr>
            <a:normAutofit/>
          </a:bodyPr>
          <a:lstStyle/>
          <a:p>
            <a:pPr marL="0" indent="0">
              <a:lnSpc>
                <a:spcPct val="90000"/>
              </a:lnSpc>
              <a:buFont typeface="Arial" pitchFamily="34" charset="0"/>
              <a:buNone/>
            </a:pPr>
            <a:r>
              <a:rPr lang="ja-JP" altLang="en-US" sz="2800" dirty="0" smtClean="0"/>
              <a:t>ご清聴ありがとうございました。</a:t>
            </a:r>
            <a:endParaRPr lang="en-US" altLang="ja-JP" sz="2800" dirty="0" smtClean="0"/>
          </a:p>
          <a:p>
            <a:pPr marL="0" indent="0">
              <a:lnSpc>
                <a:spcPct val="90000"/>
              </a:lnSpc>
              <a:buFont typeface="Arial" pitchFamily="34" charset="0"/>
              <a:buNone/>
            </a:pPr>
            <a:endParaRPr lang="en-US" altLang="ja-JP" sz="1700" dirty="0" smtClean="0"/>
          </a:p>
          <a:p>
            <a:pPr marL="0" indent="0">
              <a:lnSpc>
                <a:spcPct val="90000"/>
              </a:lnSpc>
              <a:buFont typeface="Arial" pitchFamily="34" charset="0"/>
              <a:buNone/>
            </a:pPr>
            <a:r>
              <a:rPr lang="ja-JP" altLang="en-US" sz="1900" dirty="0" smtClean="0"/>
              <a:t>ご質問・ご意見は気候ネットワーク</a:t>
            </a:r>
            <a:endParaRPr lang="en-US" altLang="ja-JP" sz="1900" dirty="0" smtClean="0"/>
          </a:p>
          <a:p>
            <a:pPr marL="0" indent="0">
              <a:lnSpc>
                <a:spcPct val="90000"/>
              </a:lnSpc>
              <a:buFont typeface="Arial" pitchFamily="34" charset="0"/>
              <a:buNone/>
            </a:pPr>
            <a:r>
              <a:rPr lang="ja-JP" altLang="en-US" sz="1900" dirty="0"/>
              <a:t>東京</a:t>
            </a:r>
            <a:r>
              <a:rPr lang="ja-JP" altLang="en-US" sz="1900" dirty="0" smtClean="0"/>
              <a:t>事務所の桃井までお気軽にお寄せ下さい。</a:t>
            </a:r>
            <a:endParaRPr lang="en-US" altLang="ja-JP" sz="1900" dirty="0" smtClean="0"/>
          </a:p>
          <a:p>
            <a:pPr marL="0" indent="0">
              <a:lnSpc>
                <a:spcPct val="90000"/>
              </a:lnSpc>
            </a:pPr>
            <a:endParaRPr lang="en-US" altLang="ja-JP" sz="1900" dirty="0" smtClean="0"/>
          </a:p>
          <a:p>
            <a:pPr marL="0" indent="0">
              <a:lnSpc>
                <a:spcPct val="90000"/>
              </a:lnSpc>
              <a:buFont typeface="Arial" pitchFamily="34" charset="0"/>
              <a:buNone/>
            </a:pPr>
            <a:r>
              <a:rPr lang="ja-JP" altLang="en-US" sz="1900" dirty="0" smtClean="0"/>
              <a:t>メール：</a:t>
            </a:r>
            <a:r>
              <a:rPr lang="en-US" altLang="ja-JP" sz="1900" dirty="0" smtClean="0"/>
              <a:t>momoi@kikonet.org</a:t>
            </a:r>
          </a:p>
          <a:p>
            <a:pPr marL="0" indent="0">
              <a:lnSpc>
                <a:spcPct val="90000"/>
              </a:lnSpc>
              <a:buNone/>
            </a:pPr>
            <a:r>
              <a:rPr lang="ja-JP" altLang="en-US" sz="1900" dirty="0" smtClean="0"/>
              <a:t>電話：</a:t>
            </a:r>
            <a:r>
              <a:rPr lang="en-US" altLang="ja-JP" sz="1900" dirty="0" smtClean="0"/>
              <a:t>03-3263-9210</a:t>
            </a:r>
            <a:r>
              <a:rPr lang="ja-JP" altLang="en-US" sz="1900" dirty="0" err="1" smtClean="0"/>
              <a:t>、</a:t>
            </a:r>
            <a:r>
              <a:rPr lang="en-US" altLang="ja-JP" sz="1900" dirty="0" smtClean="0"/>
              <a:t>FAX</a:t>
            </a:r>
            <a:r>
              <a:rPr lang="ja-JP" altLang="en-US" sz="1900" dirty="0" smtClean="0"/>
              <a:t>：</a:t>
            </a:r>
            <a:r>
              <a:rPr lang="en-US" altLang="ja-JP" sz="1900" dirty="0"/>
              <a:t> </a:t>
            </a:r>
            <a:r>
              <a:rPr lang="en-US" altLang="ja-JP" sz="1900" dirty="0" smtClean="0"/>
              <a:t>03-3263-9463 </a:t>
            </a:r>
            <a:r>
              <a:rPr lang="en-US" altLang="ja-JP" sz="1900" dirty="0"/>
              <a:t>URL</a:t>
            </a:r>
            <a:r>
              <a:rPr lang="ja-JP" altLang="en-US" sz="1900" dirty="0" smtClean="0"/>
              <a:t>：</a:t>
            </a:r>
            <a:r>
              <a:rPr lang="en-US" altLang="ja-JP" sz="1900" dirty="0" smtClean="0">
                <a:hlinkClick r:id="rId2"/>
              </a:rPr>
              <a:t>http://www.kikonet.org</a:t>
            </a:r>
            <a:endParaRPr lang="en-US" altLang="ja-JP" sz="1900" dirty="0" smtClean="0"/>
          </a:p>
        </p:txBody>
      </p:sp>
      <p:sp>
        <p:nvSpPr>
          <p:cNvPr id="4" name="テキスト ボックス 3"/>
          <p:cNvSpPr txBox="1"/>
          <p:nvPr/>
        </p:nvSpPr>
        <p:spPr>
          <a:xfrm>
            <a:off x="468313" y="4437063"/>
            <a:ext cx="8210550" cy="1984375"/>
          </a:xfrm>
          <a:prstGeom prst="rect">
            <a:avLst/>
          </a:prstGeom>
        </p:spPr>
        <p:style>
          <a:lnRef idx="2">
            <a:schemeClr val="accent1"/>
          </a:lnRef>
          <a:fillRef idx="1">
            <a:schemeClr val="lt1"/>
          </a:fillRef>
          <a:effectRef idx="0">
            <a:schemeClr val="accent1"/>
          </a:effectRef>
          <a:fontRef idx="minor">
            <a:schemeClr val="dk1"/>
          </a:fontRef>
        </p:style>
        <p:txBody>
          <a:bodyPr/>
          <a:lstStyle>
            <a:lvl1pPr>
              <a:defRPr kumimoji="1" sz="2400">
                <a:solidFill>
                  <a:schemeClr val="tx1"/>
                </a:solidFill>
                <a:latin typeface="Calibri" pitchFamily="34" charset="0"/>
                <a:ea typeface="ＭＳ Ｐゴシック" pitchFamily="50" charset="-128"/>
              </a:defRPr>
            </a:lvl1pPr>
            <a:lvl2pPr marL="742950" indent="-285750">
              <a:defRPr kumimoji="1" sz="2400">
                <a:solidFill>
                  <a:schemeClr val="tx1"/>
                </a:solidFill>
                <a:latin typeface="Calibri" pitchFamily="34" charset="0"/>
                <a:ea typeface="ＭＳ Ｐゴシック" pitchFamily="50" charset="-128"/>
              </a:defRPr>
            </a:lvl2pPr>
            <a:lvl3pPr marL="1143000" indent="-228600">
              <a:defRPr kumimoji="1" sz="2400">
                <a:solidFill>
                  <a:schemeClr val="tx1"/>
                </a:solidFill>
                <a:latin typeface="Calibri" pitchFamily="34" charset="0"/>
                <a:ea typeface="ＭＳ Ｐゴシック" pitchFamily="50" charset="-128"/>
              </a:defRPr>
            </a:lvl3pPr>
            <a:lvl4pPr marL="1600200" indent="-228600">
              <a:defRPr kumimoji="1" sz="2400">
                <a:solidFill>
                  <a:schemeClr val="tx1"/>
                </a:solidFill>
                <a:latin typeface="Calibri" pitchFamily="34" charset="0"/>
                <a:ea typeface="ＭＳ Ｐゴシック" pitchFamily="50" charset="-128"/>
              </a:defRPr>
            </a:lvl4pPr>
            <a:lvl5pPr marL="2057400" indent="-228600">
              <a:defRPr kumimoji="1" sz="2400">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Calibri" pitchFamily="34" charset="0"/>
                <a:ea typeface="ＭＳ Ｐゴシック" pitchFamily="50" charset="-128"/>
              </a:defRPr>
            </a:lvl9pPr>
          </a:lstStyle>
          <a:p>
            <a:r>
              <a:rPr lang="ja-JP" altLang="en-US" sz="1800" dirty="0">
                <a:solidFill>
                  <a:srgbClr val="404040"/>
                </a:solidFill>
                <a:latin typeface="Meiryo UI" pitchFamily="50" charset="-128"/>
                <a:ea typeface="Meiryo UI" pitchFamily="50" charset="-128"/>
                <a:cs typeface="Meiryo UI" pitchFamily="50" charset="-128"/>
              </a:rPr>
              <a:t>　気候ネットワークは地球温暖化を防ぐために市民の立場から提案</a:t>
            </a:r>
            <a:r>
              <a:rPr lang="en-US" altLang="ja-JP" sz="1800" dirty="0">
                <a:solidFill>
                  <a:srgbClr val="404040"/>
                </a:solidFill>
                <a:latin typeface="Meiryo UI" pitchFamily="50" charset="-128"/>
                <a:ea typeface="Meiryo UI" pitchFamily="50" charset="-128"/>
                <a:cs typeface="Meiryo UI" pitchFamily="50" charset="-128"/>
              </a:rPr>
              <a:t>×</a:t>
            </a:r>
          </a:p>
          <a:p>
            <a:r>
              <a:rPr lang="ja-JP" altLang="en-US" sz="1800" dirty="0">
                <a:solidFill>
                  <a:srgbClr val="404040"/>
                </a:solidFill>
                <a:latin typeface="Meiryo UI" pitchFamily="50" charset="-128"/>
                <a:ea typeface="Meiryo UI" pitchFamily="50" charset="-128"/>
                <a:cs typeface="Meiryo UI" pitchFamily="50" charset="-128"/>
              </a:rPr>
              <a:t>発信</a:t>
            </a:r>
            <a:r>
              <a:rPr lang="en-US" altLang="ja-JP" sz="1800" dirty="0">
                <a:solidFill>
                  <a:srgbClr val="404040"/>
                </a:solidFill>
                <a:latin typeface="Meiryo UI" pitchFamily="50" charset="-128"/>
                <a:ea typeface="Meiryo UI" pitchFamily="50" charset="-128"/>
                <a:cs typeface="Meiryo UI" pitchFamily="50" charset="-128"/>
              </a:rPr>
              <a:t>×</a:t>
            </a:r>
            <a:r>
              <a:rPr lang="ja-JP" altLang="en-US" sz="1800" dirty="0">
                <a:solidFill>
                  <a:srgbClr val="404040"/>
                </a:solidFill>
                <a:latin typeface="Meiryo UI" pitchFamily="50" charset="-128"/>
                <a:ea typeface="Meiryo UI" pitchFamily="50" charset="-128"/>
                <a:cs typeface="Meiryo UI" pitchFamily="50" charset="-128"/>
              </a:rPr>
              <a:t>行動する</a:t>
            </a:r>
            <a:r>
              <a:rPr lang="en-US" altLang="ja-JP" sz="1800" dirty="0">
                <a:solidFill>
                  <a:srgbClr val="404040"/>
                </a:solidFill>
                <a:latin typeface="Meiryo UI" pitchFamily="50" charset="-128"/>
                <a:ea typeface="Meiryo UI" pitchFamily="50" charset="-128"/>
                <a:cs typeface="Meiryo UI" pitchFamily="50" charset="-128"/>
              </a:rPr>
              <a:t>NGO/NPO</a:t>
            </a:r>
            <a:r>
              <a:rPr lang="ja-JP" altLang="en-US" sz="1800" dirty="0">
                <a:solidFill>
                  <a:srgbClr val="404040"/>
                </a:solidFill>
                <a:latin typeface="Meiryo UI" pitchFamily="50" charset="-128"/>
                <a:ea typeface="Meiryo UI" pitchFamily="50" charset="-128"/>
                <a:cs typeface="Meiryo UI" pitchFamily="50" charset="-128"/>
              </a:rPr>
              <a:t>です。気候ネットワークは多くの方々の</a:t>
            </a:r>
            <a:r>
              <a:rPr lang="ja-JP" altLang="en-US" sz="1800" dirty="0" err="1">
                <a:solidFill>
                  <a:srgbClr val="404040"/>
                </a:solidFill>
                <a:latin typeface="Meiryo UI" pitchFamily="50" charset="-128"/>
                <a:ea typeface="Meiryo UI" pitchFamily="50" charset="-128"/>
                <a:cs typeface="Meiryo UI" pitchFamily="50" charset="-128"/>
              </a:rPr>
              <a:t>ご</a:t>
            </a:r>
            <a:endParaRPr lang="en-US" altLang="ja-JP" sz="1800" dirty="0">
              <a:solidFill>
                <a:srgbClr val="404040"/>
              </a:solidFill>
              <a:latin typeface="Meiryo UI" pitchFamily="50" charset="-128"/>
              <a:ea typeface="Meiryo UI" pitchFamily="50" charset="-128"/>
              <a:cs typeface="Meiryo UI" pitchFamily="50" charset="-128"/>
            </a:endParaRPr>
          </a:p>
          <a:p>
            <a:r>
              <a:rPr lang="ja-JP" altLang="en-US" sz="1800" dirty="0">
                <a:solidFill>
                  <a:srgbClr val="404040"/>
                </a:solidFill>
                <a:latin typeface="Meiryo UI" pitchFamily="50" charset="-128"/>
                <a:ea typeface="Meiryo UI" pitchFamily="50" charset="-128"/>
                <a:cs typeface="Meiryo UI" pitchFamily="50" charset="-128"/>
              </a:rPr>
              <a:t>参加・ご支援によって支えられています。どうか、ご支援をよろしくお願</a:t>
            </a:r>
            <a:endParaRPr lang="en-US" altLang="ja-JP" sz="1800" dirty="0">
              <a:solidFill>
                <a:srgbClr val="404040"/>
              </a:solidFill>
              <a:latin typeface="Meiryo UI" pitchFamily="50" charset="-128"/>
              <a:ea typeface="Meiryo UI" pitchFamily="50" charset="-128"/>
              <a:cs typeface="Meiryo UI" pitchFamily="50" charset="-128"/>
            </a:endParaRPr>
          </a:p>
          <a:p>
            <a:r>
              <a:rPr lang="ja-JP" altLang="en-US" sz="1800" dirty="0" err="1">
                <a:solidFill>
                  <a:srgbClr val="404040"/>
                </a:solidFill>
                <a:latin typeface="Meiryo UI" pitchFamily="50" charset="-128"/>
                <a:ea typeface="Meiryo UI" pitchFamily="50" charset="-128"/>
                <a:cs typeface="Meiryo UI" pitchFamily="50" charset="-128"/>
              </a:rPr>
              <a:t>いいたします</a:t>
            </a:r>
            <a:r>
              <a:rPr lang="ja-JP" altLang="en-US" sz="1800" dirty="0">
                <a:solidFill>
                  <a:srgbClr val="404040"/>
                </a:solidFill>
                <a:latin typeface="Meiryo UI" pitchFamily="50" charset="-128"/>
                <a:ea typeface="Meiryo UI" pitchFamily="50" charset="-128"/>
                <a:cs typeface="Meiryo UI" pitchFamily="50" charset="-128"/>
              </a:rPr>
              <a:t>。オンライン寄付・入会ページは次よりアクセスできます。</a:t>
            </a:r>
            <a:endParaRPr lang="en-US" altLang="ja-JP" sz="1800" dirty="0">
              <a:solidFill>
                <a:srgbClr val="404040"/>
              </a:solidFill>
              <a:latin typeface="Meiryo UI" pitchFamily="50" charset="-128"/>
              <a:ea typeface="Meiryo UI" pitchFamily="50" charset="-128"/>
              <a:cs typeface="Meiryo UI" pitchFamily="50" charset="-128"/>
            </a:endParaRPr>
          </a:p>
          <a:p>
            <a:pPr>
              <a:spcBef>
                <a:spcPts val="600"/>
              </a:spcBef>
              <a:spcAft>
                <a:spcPts val="600"/>
              </a:spcAft>
            </a:pPr>
            <a:r>
              <a:rPr lang="ja-JP" altLang="en-US" sz="1800" dirty="0">
                <a:solidFill>
                  <a:srgbClr val="404040"/>
                </a:solidFill>
                <a:latin typeface="Meiryo UI" pitchFamily="50" charset="-128"/>
                <a:ea typeface="Meiryo UI" pitchFamily="50" charset="-128"/>
                <a:cs typeface="Meiryo UI" pitchFamily="50" charset="-128"/>
              </a:rPr>
              <a:t>　</a:t>
            </a:r>
            <a:r>
              <a:rPr lang="en-US" altLang="ja-JP" sz="1800" dirty="0">
                <a:solidFill>
                  <a:srgbClr val="404040"/>
                </a:solidFill>
                <a:latin typeface="Meiryo UI" pitchFamily="50" charset="-128"/>
                <a:ea typeface="Meiryo UI" pitchFamily="50" charset="-128"/>
                <a:cs typeface="Meiryo UI" pitchFamily="50" charset="-128"/>
              </a:rPr>
              <a:t>URL</a:t>
            </a:r>
            <a:r>
              <a:rPr lang="ja-JP" altLang="en-US" sz="1800" dirty="0">
                <a:solidFill>
                  <a:srgbClr val="404040"/>
                </a:solidFill>
                <a:latin typeface="Meiryo UI" pitchFamily="50" charset="-128"/>
                <a:ea typeface="Meiryo UI" pitchFamily="50" charset="-128"/>
                <a:cs typeface="Meiryo UI" pitchFamily="50" charset="-128"/>
              </a:rPr>
              <a:t>：</a:t>
            </a:r>
            <a:r>
              <a:rPr lang="en-US" altLang="ja-JP" sz="1800" dirty="0">
                <a:solidFill>
                  <a:srgbClr val="404040"/>
                </a:solidFill>
                <a:latin typeface="Meiryo UI" pitchFamily="50" charset="-128"/>
                <a:ea typeface="Meiryo UI" pitchFamily="50" charset="-128"/>
                <a:cs typeface="Meiryo UI" pitchFamily="50" charset="-128"/>
                <a:hlinkClick r:id="rId3"/>
              </a:rPr>
              <a:t>http://mp.canpan.info/kikonetwork/</a:t>
            </a:r>
            <a:endParaRPr lang="en-US" altLang="ja-JP" sz="1800" dirty="0">
              <a:solidFill>
                <a:srgbClr val="404040"/>
              </a:solidFill>
              <a:latin typeface="Meiryo UI" pitchFamily="50" charset="-128"/>
              <a:ea typeface="Meiryo UI" pitchFamily="50" charset="-128"/>
              <a:cs typeface="Meiryo UI" pitchFamily="50" charset="-128"/>
            </a:endParaRPr>
          </a:p>
          <a:p>
            <a:r>
              <a:rPr lang="ja-JP" altLang="en-US" sz="1800" dirty="0">
                <a:solidFill>
                  <a:srgbClr val="404040"/>
                </a:solidFill>
                <a:latin typeface="Meiryo UI" pitchFamily="50" charset="-128"/>
                <a:ea typeface="Meiryo UI" pitchFamily="50" charset="-128"/>
                <a:cs typeface="Meiryo UI" pitchFamily="50" charset="-128"/>
              </a:rPr>
              <a:t>（右の</a:t>
            </a:r>
            <a:r>
              <a:rPr lang="en-US" altLang="ja-JP" sz="1800" dirty="0">
                <a:solidFill>
                  <a:srgbClr val="404040"/>
                </a:solidFill>
                <a:latin typeface="Meiryo UI" pitchFamily="50" charset="-128"/>
                <a:ea typeface="Meiryo UI" pitchFamily="50" charset="-128"/>
                <a:cs typeface="Meiryo UI" pitchFamily="50" charset="-128"/>
              </a:rPr>
              <a:t>QR</a:t>
            </a:r>
            <a:r>
              <a:rPr lang="ja-JP" altLang="en-US" sz="1800" dirty="0">
                <a:solidFill>
                  <a:srgbClr val="404040"/>
                </a:solidFill>
                <a:latin typeface="Meiryo UI" pitchFamily="50" charset="-128"/>
                <a:ea typeface="Meiryo UI" pitchFamily="50" charset="-128"/>
                <a:cs typeface="Meiryo UI" pitchFamily="50" charset="-128"/>
              </a:rPr>
              <a:t>コードからもオンライン寄付・入会ページにアクセスできます）</a:t>
            </a:r>
            <a:endParaRPr lang="en-US" altLang="ja-JP" sz="1800" dirty="0">
              <a:solidFill>
                <a:srgbClr val="404040"/>
              </a:solidFill>
              <a:latin typeface="Meiryo UI" pitchFamily="50" charset="-128"/>
              <a:ea typeface="Meiryo UI" pitchFamily="50" charset="-128"/>
              <a:cs typeface="Meiryo UI" pitchFamily="50" charset="-128"/>
            </a:endParaRPr>
          </a:p>
          <a:p>
            <a:endParaRPr lang="ja-JP" altLang="en-US" sz="1800" dirty="0">
              <a:solidFill>
                <a:srgbClr val="404040"/>
              </a:solidFill>
              <a:latin typeface="Meiryo UI" pitchFamily="50" charset="-128"/>
              <a:ea typeface="Meiryo UI" pitchFamily="50" charset="-128"/>
              <a:cs typeface="Meiryo UI" pitchFamily="50" charset="-128"/>
            </a:endParaRPr>
          </a:p>
        </p:txBody>
      </p:sp>
      <p:pic>
        <p:nvPicPr>
          <p:cNvPr id="19459"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4652963"/>
            <a:ext cx="15414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9713" y="1082675"/>
            <a:ext cx="23876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5"/>
          <p:cNvSpPr>
            <a:spLocks noGrp="1"/>
          </p:cNvSpPr>
          <p:nvPr>
            <p:ph type="sldNum" sz="quarter" idx="12"/>
          </p:nvPr>
        </p:nvSpPr>
        <p:spPr/>
        <p:txBody>
          <a:bodyPr/>
          <a:lstStyle>
            <a:lvl1pPr>
              <a:defRPr kumimoji="1" sz="2400">
                <a:solidFill>
                  <a:schemeClr val="tx1"/>
                </a:solidFill>
                <a:latin typeface="Calibri" pitchFamily="34" charset="0"/>
                <a:ea typeface="ＭＳ Ｐゴシック" pitchFamily="50" charset="-128"/>
              </a:defRPr>
            </a:lvl1pPr>
            <a:lvl2pPr marL="742950" indent="-285750">
              <a:defRPr kumimoji="1" sz="2400">
                <a:solidFill>
                  <a:schemeClr val="tx1"/>
                </a:solidFill>
                <a:latin typeface="Calibri" pitchFamily="34" charset="0"/>
                <a:ea typeface="ＭＳ Ｐゴシック" pitchFamily="50" charset="-128"/>
              </a:defRPr>
            </a:lvl2pPr>
            <a:lvl3pPr marL="1143000" indent="-228600">
              <a:defRPr kumimoji="1" sz="2400">
                <a:solidFill>
                  <a:schemeClr val="tx1"/>
                </a:solidFill>
                <a:latin typeface="Calibri" pitchFamily="34" charset="0"/>
                <a:ea typeface="ＭＳ Ｐゴシック" pitchFamily="50" charset="-128"/>
              </a:defRPr>
            </a:lvl3pPr>
            <a:lvl4pPr marL="1600200" indent="-228600">
              <a:defRPr kumimoji="1" sz="2400">
                <a:solidFill>
                  <a:schemeClr val="tx1"/>
                </a:solidFill>
                <a:latin typeface="Calibri" pitchFamily="34" charset="0"/>
                <a:ea typeface="ＭＳ Ｐゴシック" pitchFamily="50" charset="-128"/>
              </a:defRPr>
            </a:lvl4pPr>
            <a:lvl5pPr marL="2057400" indent="-228600">
              <a:defRPr kumimoji="1" sz="2400">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Calibri" pitchFamily="34" charset="0"/>
                <a:ea typeface="ＭＳ Ｐゴシック" pitchFamily="50" charset="-128"/>
              </a:defRPr>
            </a:lvl9pPr>
          </a:lstStyle>
          <a:p>
            <a:fld id="{C1C8C44D-1D5F-4F0E-B0D2-F8B0792B8171}" type="slidenum">
              <a:rPr lang="ja-JP" altLang="en-US" sz="1200">
                <a:solidFill>
                  <a:srgbClr val="595959"/>
                </a:solidFill>
                <a:latin typeface="メイリオ" pitchFamily="50" charset="-128"/>
                <a:ea typeface="メイリオ" pitchFamily="50" charset="-128"/>
              </a:rPr>
              <a:pPr/>
              <a:t>11</a:t>
            </a:fld>
            <a:endParaRPr lang="ja-JP" altLang="en-US" sz="1200">
              <a:solidFill>
                <a:srgbClr val="595959"/>
              </a:solidFill>
              <a:latin typeface="メイリオ" pitchFamily="50" charset="-128"/>
              <a:ea typeface="メイリオ" pitchFamily="50" charset="-128"/>
            </a:endParaRPr>
          </a:p>
        </p:txBody>
      </p:sp>
    </p:spTree>
    <p:extLst>
      <p:ext uri="{BB962C8B-B14F-4D97-AF65-F5344CB8AC3E}">
        <p14:creationId xmlns:p14="http://schemas.microsoft.com/office/powerpoint/2010/main" val="391029568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78264"/>
            <a:ext cx="3959904" cy="734512"/>
          </a:xfrm>
        </p:spPr>
        <p:txBody>
          <a:bodyPr/>
          <a:lstStyle/>
          <a:p>
            <a:r>
              <a:rPr kumimoji="1" lang="en-US" altLang="ja-JP" dirty="0" smtClean="0"/>
              <a:t>G7</a:t>
            </a:r>
            <a:r>
              <a:rPr kumimoji="1" lang="ja-JP" altLang="en-US" dirty="0" smtClean="0"/>
              <a:t>環境大臣会合</a:t>
            </a:r>
            <a:endParaRPr kumimoji="1" lang="ja-JP" altLang="en-US" dirty="0"/>
          </a:p>
        </p:txBody>
      </p:sp>
      <p:pic>
        <p:nvPicPr>
          <p:cNvPr id="5" name="コンテンツ プレースホルダー 4"/>
          <p:cNvPicPr>
            <a:picLocks noGrp="1" noChangeAspect="1"/>
          </p:cNvPicPr>
          <p:nvPr>
            <p:ph idx="1"/>
          </p:nvPr>
        </p:nvPicPr>
        <p:blipFill>
          <a:blip r:embed="rId2"/>
          <a:stretch>
            <a:fillRect/>
          </a:stretch>
        </p:blipFill>
        <p:spPr>
          <a:xfrm>
            <a:off x="4716016" y="116632"/>
            <a:ext cx="4251503" cy="7914315"/>
          </a:xfrm>
          <a:prstGeom prst="rect">
            <a:avLst/>
          </a:prstGeom>
        </p:spPr>
      </p:pic>
      <p:sp>
        <p:nvSpPr>
          <p:cNvPr id="4" name="スライド番号プレースホルダー 3"/>
          <p:cNvSpPr>
            <a:spLocks noGrp="1"/>
          </p:cNvSpPr>
          <p:nvPr>
            <p:ph type="sldNum" sz="quarter" idx="12"/>
          </p:nvPr>
        </p:nvSpPr>
        <p:spPr/>
        <p:txBody>
          <a:bodyPr/>
          <a:lstStyle/>
          <a:p>
            <a:fld id="{7829DF02-B7C0-4A28-8AE4-ADEA3EF7FB7A}" type="slidenum">
              <a:rPr lang="ja-JP" altLang="en-US" smtClean="0"/>
              <a:pPr/>
              <a:t>2</a:t>
            </a:fld>
            <a:endParaRPr lang="ja-JP" altLang="en-US"/>
          </a:p>
        </p:txBody>
      </p:sp>
      <p:sp>
        <p:nvSpPr>
          <p:cNvPr id="7" name="テキスト ボックス 6"/>
          <p:cNvSpPr txBox="1"/>
          <p:nvPr/>
        </p:nvSpPr>
        <p:spPr>
          <a:xfrm>
            <a:off x="467544" y="1556792"/>
            <a:ext cx="4248472" cy="4585871"/>
          </a:xfrm>
          <a:prstGeom prst="rect">
            <a:avLst/>
          </a:prstGeom>
          <a:noFill/>
        </p:spPr>
        <p:txBody>
          <a:bodyPr wrap="square" rtlCol="0">
            <a:spAutoFit/>
          </a:bodyPr>
          <a:lstStyle/>
          <a:p>
            <a:r>
              <a:rPr kumimoji="1" lang="ja-JP" altLang="en-US" sz="2400" dirty="0" smtClean="0"/>
              <a:t>日経新聞で報道　</a:t>
            </a:r>
            <a:r>
              <a:rPr kumimoji="1" lang="en-US" altLang="ja-JP" sz="2400" dirty="0" smtClean="0"/>
              <a:t>2016/5/17</a:t>
            </a:r>
          </a:p>
          <a:p>
            <a:r>
              <a:rPr lang="ja-JP" altLang="en-US" sz="2800" dirty="0"/>
              <a:t>　</a:t>
            </a:r>
            <a:r>
              <a:rPr kumimoji="1" lang="ja-JP" altLang="en-US" sz="2800" dirty="0" smtClean="0"/>
              <a:t>「代替フロン規制合意」</a:t>
            </a:r>
            <a:endParaRPr kumimoji="1" lang="en-US" altLang="ja-JP" sz="2800" dirty="0" smtClean="0"/>
          </a:p>
          <a:p>
            <a:r>
              <a:rPr kumimoji="1" lang="ja-JP" altLang="en-US" sz="2400" dirty="0" smtClean="0"/>
              <a:t>　　　　　　　　　↓</a:t>
            </a:r>
            <a:endParaRPr kumimoji="1" lang="en-US" altLang="ja-JP" sz="2400" dirty="0" smtClean="0"/>
          </a:p>
          <a:p>
            <a:r>
              <a:rPr lang="en-US" altLang="ja-JP" sz="2400" dirty="0" smtClean="0"/>
              <a:t>G7</a:t>
            </a:r>
            <a:r>
              <a:rPr lang="ja-JP" altLang="en-US" sz="2400" dirty="0" smtClean="0"/>
              <a:t>環境大臣会合で</a:t>
            </a:r>
            <a:r>
              <a:rPr kumimoji="1" lang="ja-JP" altLang="en-US" sz="2400" dirty="0" smtClean="0"/>
              <a:t>代替フロン規制が決まったわけではない。</a:t>
            </a:r>
            <a:endParaRPr kumimoji="1" lang="en-US" altLang="ja-JP" sz="2400" dirty="0" smtClean="0"/>
          </a:p>
          <a:p>
            <a:r>
              <a:rPr lang="ja-JP" altLang="en-US" sz="2400" dirty="0"/>
              <a:t>　</a:t>
            </a:r>
            <a:r>
              <a:rPr lang="ja-JP" altLang="en-US" sz="2400" dirty="0" smtClean="0"/>
              <a:t>　　　　　　　　↓</a:t>
            </a:r>
            <a:endParaRPr lang="en-US" altLang="ja-JP" sz="2400" dirty="0" smtClean="0"/>
          </a:p>
          <a:p>
            <a:r>
              <a:rPr kumimoji="1" lang="en-US" altLang="ja-JP" sz="2400" dirty="0" smtClean="0"/>
              <a:t>HFC</a:t>
            </a:r>
            <a:r>
              <a:rPr kumimoji="1" lang="ja-JP" altLang="en-US" sz="2400" dirty="0" smtClean="0"/>
              <a:t>対策はすでにモントリオール議定書会合で調整が進行中</a:t>
            </a:r>
            <a:endParaRPr lang="en-US" altLang="ja-JP" sz="2400" dirty="0"/>
          </a:p>
          <a:p>
            <a:r>
              <a:rPr kumimoji="1" lang="ja-JP" altLang="en-US" sz="2400" dirty="0" smtClean="0"/>
              <a:t>　　　　　　　　　↓</a:t>
            </a:r>
            <a:endParaRPr lang="en-US" altLang="ja-JP" sz="2400" dirty="0"/>
          </a:p>
          <a:p>
            <a:r>
              <a:rPr lang="ja-JP" altLang="en-US" sz="2400" dirty="0" smtClean="0"/>
              <a:t>日本が気候変動対策の中で</a:t>
            </a:r>
            <a:r>
              <a:rPr lang="en-US" altLang="ja-JP" sz="2400" dirty="0" smtClean="0"/>
              <a:t>G7</a:t>
            </a:r>
            <a:r>
              <a:rPr lang="ja-JP" altLang="en-US" sz="2400" dirty="0" smtClean="0"/>
              <a:t>各国との足並みを揃えられるのが唯一「</a:t>
            </a:r>
            <a:r>
              <a:rPr lang="en-US" altLang="ja-JP" sz="2400" dirty="0" smtClean="0"/>
              <a:t>HFC</a:t>
            </a:r>
            <a:r>
              <a:rPr lang="ja-JP" altLang="en-US" sz="2400" dirty="0" smtClean="0"/>
              <a:t>対策」だった？</a:t>
            </a:r>
            <a:endParaRPr kumimoji="1" lang="ja-JP" altLang="en-US" sz="2400" dirty="0" smtClean="0"/>
          </a:p>
        </p:txBody>
      </p:sp>
    </p:spTree>
    <p:extLst>
      <p:ext uri="{BB962C8B-B14F-4D97-AF65-F5344CB8AC3E}">
        <p14:creationId xmlns:p14="http://schemas.microsoft.com/office/powerpoint/2010/main" val="3935524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6336704" cy="734512"/>
          </a:xfrm>
        </p:spPr>
        <p:txBody>
          <a:bodyPr/>
          <a:lstStyle/>
          <a:p>
            <a:r>
              <a:rPr kumimoji="1" lang="ja-JP" altLang="en-US" dirty="0" smtClean="0"/>
              <a:t>伊勢志摩サミットの首脳宣言</a:t>
            </a:r>
            <a:endParaRPr kumimoji="1" lang="ja-JP" altLang="en-US" dirty="0"/>
          </a:p>
        </p:txBody>
      </p:sp>
      <p:sp>
        <p:nvSpPr>
          <p:cNvPr id="3" name="コンテンツ プレースホルダー 2"/>
          <p:cNvSpPr>
            <a:spLocks noGrp="1"/>
          </p:cNvSpPr>
          <p:nvPr>
            <p:ph idx="1"/>
          </p:nvPr>
        </p:nvSpPr>
        <p:spPr>
          <a:xfrm>
            <a:off x="251520" y="1268760"/>
            <a:ext cx="8640960" cy="4569371"/>
          </a:xfrm>
        </p:spPr>
        <p:txBody>
          <a:bodyPr/>
          <a:lstStyle/>
          <a:p>
            <a:r>
              <a:rPr lang="ja-JP" altLang="ja-JP" sz="2600" dirty="0" smtClean="0"/>
              <a:t>我々</a:t>
            </a:r>
            <a:r>
              <a:rPr lang="ja-JP" altLang="ja-JP" sz="2600" dirty="0"/>
              <a:t>はまた，短期的な温暖化速度を遅らせることを助けるための，ブラック・カーボン，ハイドロフルオロカーボン（</a:t>
            </a:r>
            <a:r>
              <a:rPr lang="en-US" altLang="ja-JP" sz="2600" dirty="0"/>
              <a:t>HFCs</a:t>
            </a:r>
            <a:r>
              <a:rPr lang="ja-JP" altLang="ja-JP" sz="2600" dirty="0"/>
              <a:t>）及びメタンを含む，寿命の短い気候汚染物質の排出の緩和の重要性を認識する。特に，我々は，我々のメタン排出を抑制することを決意し，また，国内措置の採用の重要性を更に認識する。 </a:t>
            </a:r>
          </a:p>
          <a:p>
            <a:pPr marL="0" indent="0">
              <a:buNone/>
            </a:pPr>
            <a:endParaRPr lang="ja-JP" altLang="ja-JP" sz="1600" dirty="0"/>
          </a:p>
          <a:p>
            <a:r>
              <a:rPr lang="ja-JP" altLang="ja-JP" sz="2600" dirty="0"/>
              <a:t>我々は，モントリオール議定書の下で</a:t>
            </a:r>
            <a:r>
              <a:rPr lang="en-US" altLang="ja-JP" sz="2600" dirty="0"/>
              <a:t> HFCs </a:t>
            </a:r>
            <a:r>
              <a:rPr lang="ja-JP" altLang="ja-JP" sz="2600" dirty="0"/>
              <a:t>対策に向けた作業を行うとの同議定書締約国によるドバイでの決定を歓迎するとともに，</a:t>
            </a:r>
            <a:r>
              <a:rPr lang="en-US" altLang="ja-JP" sz="2600" dirty="0"/>
              <a:t>HFCs </a:t>
            </a:r>
            <a:r>
              <a:rPr lang="ja-JP" altLang="ja-JP" sz="2600" dirty="0"/>
              <a:t>の段階的削減に係る野心的な同議定書改正の</a:t>
            </a:r>
            <a:r>
              <a:rPr lang="en-US" altLang="ja-JP" sz="2600" dirty="0"/>
              <a:t>2016</a:t>
            </a:r>
            <a:r>
              <a:rPr lang="ja-JP" altLang="ja-JP" sz="2600" dirty="0"/>
              <a:t>年中の採択を支持し，その実施に向け，改正が採択された後には，同議定書多数国間基金を通じて追加的支援を提供する考えである</a:t>
            </a:r>
            <a:r>
              <a:rPr lang="ja-JP" altLang="ja-JP" sz="2600" dirty="0" smtClean="0"/>
              <a:t>。</a:t>
            </a:r>
            <a:endParaRPr lang="ja-JP" altLang="ja-JP" sz="2600" dirty="0"/>
          </a:p>
        </p:txBody>
      </p:sp>
      <p:sp>
        <p:nvSpPr>
          <p:cNvPr id="4" name="スライド番号プレースホルダー 3"/>
          <p:cNvSpPr>
            <a:spLocks noGrp="1"/>
          </p:cNvSpPr>
          <p:nvPr>
            <p:ph type="sldNum" sz="quarter" idx="12"/>
          </p:nvPr>
        </p:nvSpPr>
        <p:spPr/>
        <p:txBody>
          <a:bodyPr/>
          <a:lstStyle/>
          <a:p>
            <a:fld id="{7829DF02-B7C0-4A28-8AE4-ADEA3EF7FB7A}" type="slidenum">
              <a:rPr lang="ja-JP" altLang="en-US" smtClean="0"/>
              <a:pPr/>
              <a:t>3</a:t>
            </a:fld>
            <a:endParaRPr lang="ja-JP" altLang="en-US"/>
          </a:p>
        </p:txBody>
      </p:sp>
      <p:cxnSp>
        <p:nvCxnSpPr>
          <p:cNvPr id="5" name="直線コネクタ 4"/>
          <p:cNvCxnSpPr/>
          <p:nvPr/>
        </p:nvCxnSpPr>
        <p:spPr>
          <a:xfrm>
            <a:off x="5940152" y="2060848"/>
            <a:ext cx="27466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539552" y="2420888"/>
            <a:ext cx="27466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6300192" y="2446108"/>
            <a:ext cx="2592288" cy="467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39552" y="2852936"/>
            <a:ext cx="65527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976466" y="4409593"/>
            <a:ext cx="4323726" cy="275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560168" y="5229200"/>
            <a:ext cx="41266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539552" y="5589240"/>
            <a:ext cx="72728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445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772816"/>
            <a:ext cx="8229600" cy="4569371"/>
          </a:xfrm>
        </p:spPr>
        <p:txBody>
          <a:bodyPr/>
          <a:lstStyle/>
          <a:p>
            <a:pPr marL="0" indent="0">
              <a:buNone/>
            </a:pPr>
            <a:r>
              <a:rPr lang="ja-JP" altLang="en-US" sz="2000" dirty="0" smtClean="0"/>
              <a:t>今後見込まれる</a:t>
            </a:r>
            <a:r>
              <a:rPr lang="en-US" altLang="ja-JP" sz="2000" dirty="0" smtClean="0"/>
              <a:t>HFC</a:t>
            </a:r>
            <a:r>
              <a:rPr lang="ja-JP" altLang="en-US" sz="2000" dirty="0" err="1" smtClean="0"/>
              <a:t>の</a:t>
            </a:r>
            <a:r>
              <a:rPr lang="ja-JP" altLang="en-US" sz="2000" dirty="0" err="1"/>
              <a:t>排</a:t>
            </a:r>
            <a:r>
              <a:rPr lang="ja-JP" altLang="en-US" sz="2000" dirty="0"/>
              <a:t>出量の急増傾向を早期に減少に転換させることを含め、フロン類の</a:t>
            </a:r>
            <a:r>
              <a:rPr lang="ja-JP" altLang="en-US" sz="2000" dirty="0" smtClean="0"/>
              <a:t>段階的</a:t>
            </a:r>
            <a:r>
              <a:rPr lang="ja-JP" altLang="en-US" sz="2000" dirty="0"/>
              <a:t>な削減を着実に進め、フロン類を中長期的には廃絶することを目指す。なお、フロン類の</a:t>
            </a:r>
            <a:r>
              <a:rPr lang="ja-JP" altLang="en-US" sz="2000" dirty="0" smtClean="0"/>
              <a:t>使用の</a:t>
            </a:r>
            <a:r>
              <a:rPr lang="ja-JP" altLang="en-US" sz="2000" dirty="0"/>
              <a:t>合理化及び管理の適正化に関する法律（以下「法」という。）に基づく対策を進めることに</a:t>
            </a:r>
            <a:r>
              <a:rPr lang="ja-JP" altLang="en-US" sz="2000" dirty="0" smtClean="0"/>
              <a:t>よる温室</a:t>
            </a:r>
            <a:r>
              <a:rPr lang="ja-JP" altLang="en-US" sz="2000" dirty="0"/>
              <a:t>効果ガスの排出削減効果は、当該対策を実施しなかった場合に比べて</a:t>
            </a:r>
            <a:r>
              <a:rPr lang="ja-JP" altLang="en-US" sz="2000" dirty="0" smtClean="0"/>
              <a:t>平成</a:t>
            </a:r>
            <a:r>
              <a:rPr lang="en-US" altLang="ja-JP" sz="2000" dirty="0" smtClean="0"/>
              <a:t>32</a:t>
            </a:r>
            <a:r>
              <a:rPr lang="ja-JP" altLang="en-US" sz="2000" dirty="0" smtClean="0"/>
              <a:t>年</a:t>
            </a:r>
            <a:r>
              <a:rPr lang="ja-JP" altLang="en-US" sz="2000" dirty="0"/>
              <a:t>において</a:t>
            </a:r>
            <a:r>
              <a:rPr lang="ja-JP" altLang="en-US" sz="2000" dirty="0" smtClean="0"/>
              <a:t>は</a:t>
            </a:r>
            <a:r>
              <a:rPr lang="en-US" altLang="ja-JP" sz="2000" dirty="0" smtClean="0"/>
              <a:t>970</a:t>
            </a:r>
            <a:r>
              <a:rPr lang="ja-JP" altLang="en-US" sz="2000" dirty="0" smtClean="0"/>
              <a:t>万トンから</a:t>
            </a:r>
            <a:r>
              <a:rPr lang="en-US" altLang="ja-JP" sz="2000" dirty="0" smtClean="0"/>
              <a:t>1,560</a:t>
            </a:r>
            <a:r>
              <a:rPr lang="ja-JP" altLang="en-US" sz="2000" dirty="0" smtClean="0"/>
              <a:t>万トン</a:t>
            </a:r>
            <a:r>
              <a:rPr lang="ja-JP" altLang="en-US" sz="2000" dirty="0"/>
              <a:t>までの間の数値（フロン類の排出削減量に地球温暖化係数（</a:t>
            </a:r>
            <a:r>
              <a:rPr lang="ja-JP" altLang="en-US" sz="2000" dirty="0" smtClean="0"/>
              <a:t>フロン類</a:t>
            </a:r>
            <a:r>
              <a:rPr lang="ja-JP" altLang="en-US" sz="2000" dirty="0"/>
              <a:t>の種類ごとに地球の温暖化をもたらす程度の二酸化炭素に係る当該程度に対する比を示す</a:t>
            </a:r>
            <a:r>
              <a:rPr lang="ja-JP" altLang="en-US" sz="2000" dirty="0" smtClean="0"/>
              <a:t>数値と</a:t>
            </a:r>
            <a:r>
              <a:rPr lang="ja-JP" altLang="en-US" sz="2000" dirty="0"/>
              <a:t>して国際的に認められた知見に基づき環境大臣及び経済産業大臣が定める係数をいう。以下同じ 。）を乗じて得た量の合計量をいう。また、この効果は、当該対策を実施しなかった場合の</a:t>
            </a:r>
            <a:r>
              <a:rPr lang="ja-JP" altLang="en-US" sz="2000" dirty="0" smtClean="0"/>
              <a:t>排出量の</a:t>
            </a:r>
            <a:r>
              <a:rPr lang="ja-JP" altLang="en-US" sz="2000" dirty="0"/>
              <a:t>推計値と比べて</a:t>
            </a:r>
            <a:r>
              <a:rPr lang="ja-JP" altLang="en-US" sz="2000" dirty="0" smtClean="0"/>
              <a:t>約</a:t>
            </a:r>
            <a:r>
              <a:rPr lang="en-US" altLang="ja-JP" sz="2000" dirty="0" smtClean="0"/>
              <a:t>24</a:t>
            </a:r>
            <a:r>
              <a:rPr lang="ja-JP" altLang="en-US" sz="2000" dirty="0" smtClean="0"/>
              <a:t>％</a:t>
            </a:r>
            <a:r>
              <a:rPr lang="ja-JP" altLang="en-US" sz="2000" dirty="0"/>
              <a:t>から</a:t>
            </a:r>
            <a:r>
              <a:rPr lang="ja-JP" altLang="en-US" sz="2000" dirty="0" smtClean="0"/>
              <a:t>約</a:t>
            </a:r>
            <a:r>
              <a:rPr lang="en-US" altLang="ja-JP" sz="2000" dirty="0" smtClean="0"/>
              <a:t>39</a:t>
            </a:r>
            <a:r>
              <a:rPr lang="ja-JP" altLang="en-US" sz="2000" dirty="0" smtClean="0"/>
              <a:t>％</a:t>
            </a:r>
            <a:r>
              <a:rPr lang="ja-JP" altLang="en-US" sz="2000" dirty="0"/>
              <a:t>の削減に相当する。）に、</a:t>
            </a:r>
            <a:r>
              <a:rPr lang="ja-JP" altLang="en-US" sz="2000" dirty="0" smtClean="0"/>
              <a:t>平成</a:t>
            </a:r>
            <a:r>
              <a:rPr lang="en-US" altLang="ja-JP" sz="2000" dirty="0" smtClean="0"/>
              <a:t>42</a:t>
            </a:r>
            <a:r>
              <a:rPr lang="ja-JP" altLang="en-US" sz="2000" dirty="0" smtClean="0"/>
              <a:t>年</a:t>
            </a:r>
            <a:r>
              <a:rPr lang="ja-JP" altLang="en-US" sz="2000" dirty="0"/>
              <a:t>においては</a:t>
            </a:r>
            <a:r>
              <a:rPr lang="ja-JP" altLang="en-US" sz="2000" dirty="0" smtClean="0"/>
              <a:t>同じく</a:t>
            </a:r>
            <a:r>
              <a:rPr lang="en-US" altLang="ja-JP" sz="2000" dirty="0" smtClean="0"/>
              <a:t>2,550</a:t>
            </a:r>
            <a:r>
              <a:rPr lang="ja-JP" altLang="en-US" sz="2000" dirty="0" smtClean="0"/>
              <a:t>万トンから</a:t>
            </a:r>
            <a:r>
              <a:rPr lang="en-US" altLang="ja-JP" sz="2000" dirty="0" smtClean="0"/>
              <a:t>3.180</a:t>
            </a:r>
            <a:r>
              <a:rPr lang="ja-JP" altLang="en-US" sz="2000" dirty="0" smtClean="0"/>
              <a:t>万トン</a:t>
            </a:r>
            <a:r>
              <a:rPr lang="ja-JP" altLang="en-US" sz="2000" dirty="0"/>
              <a:t>までの間の数値（同じく</a:t>
            </a:r>
            <a:r>
              <a:rPr lang="ja-JP" altLang="en-US" sz="2000" dirty="0" smtClean="0"/>
              <a:t>約</a:t>
            </a:r>
            <a:r>
              <a:rPr lang="en-US" altLang="ja-JP" sz="2000" dirty="0" smtClean="0"/>
              <a:t>53</a:t>
            </a:r>
            <a:r>
              <a:rPr lang="ja-JP" altLang="en-US" sz="2000" dirty="0" smtClean="0"/>
              <a:t>％</a:t>
            </a:r>
            <a:r>
              <a:rPr lang="ja-JP" altLang="en-US" sz="2000" dirty="0"/>
              <a:t>から</a:t>
            </a:r>
            <a:r>
              <a:rPr lang="ja-JP" altLang="en-US" sz="2000" dirty="0" smtClean="0"/>
              <a:t>約</a:t>
            </a:r>
            <a:r>
              <a:rPr lang="en-US" altLang="ja-JP" sz="2000" dirty="0" smtClean="0"/>
              <a:t>66</a:t>
            </a:r>
            <a:r>
              <a:rPr lang="ja-JP" altLang="en-US" sz="2000" dirty="0" smtClean="0"/>
              <a:t>％</a:t>
            </a:r>
            <a:r>
              <a:rPr lang="ja-JP" altLang="en-US" sz="2000" dirty="0"/>
              <a:t>の削減に</a:t>
            </a:r>
            <a:r>
              <a:rPr lang="ja-JP" altLang="en-US" sz="2000" dirty="0" smtClean="0"/>
              <a:t>相当する</a:t>
            </a:r>
            <a:r>
              <a:rPr lang="ja-JP" altLang="en-US" sz="2000" dirty="0"/>
              <a:t>。）になることが見込まれる。 </a:t>
            </a:r>
            <a:endParaRPr kumimoji="1" lang="ja-JP" altLang="en-US" sz="2000" dirty="0"/>
          </a:p>
        </p:txBody>
      </p:sp>
      <p:sp>
        <p:nvSpPr>
          <p:cNvPr id="5" name="タイトル 1"/>
          <p:cNvSpPr txBox="1">
            <a:spLocks/>
          </p:cNvSpPr>
          <p:nvPr/>
        </p:nvSpPr>
        <p:spPr bwMode="auto">
          <a:xfrm>
            <a:off x="619944" y="830664"/>
            <a:ext cx="8229600" cy="73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kumimoji="1" sz="3600" b="1" kern="1200">
                <a:solidFill>
                  <a:srgbClr val="0070C0"/>
                </a:solidFill>
                <a:effectLst/>
                <a:latin typeface="メイリオ" pitchFamily="50" charset="-128"/>
                <a:ea typeface="メイリオ" pitchFamily="50" charset="-128"/>
                <a:cs typeface="メイリオ" pitchFamily="50" charset="-128"/>
              </a:defRPr>
            </a:lvl1pPr>
            <a:lvl2pPr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2pPr>
            <a:lvl3pPr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3pPr>
            <a:lvl4pPr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4pPr>
            <a:lvl5pPr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5pPr>
            <a:lvl6pPr marL="457200"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6pPr>
            <a:lvl7pPr marL="914400"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7pPr>
            <a:lvl8pPr marL="1371600"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8pPr>
            <a:lvl9pPr marL="1828800"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9pPr>
          </a:lstStyle>
          <a:p>
            <a:r>
              <a:rPr lang="ja-JP" altLang="en-US" sz="2400" dirty="0" smtClean="0"/>
              <a:t>「フロン排出抑制法」指針</a:t>
            </a:r>
            <a:r>
              <a:rPr lang="en-US" altLang="ja-JP" sz="2400" dirty="0" smtClean="0"/>
              <a:t/>
            </a:r>
            <a:br>
              <a:rPr lang="en-US" altLang="ja-JP" sz="2400" dirty="0" smtClean="0"/>
            </a:br>
            <a:r>
              <a:rPr lang="en-US" altLang="ja-JP" dirty="0" smtClean="0"/>
              <a:t>HFC</a:t>
            </a:r>
            <a:r>
              <a:rPr lang="ja-JP" altLang="en-US" dirty="0" smtClean="0"/>
              <a:t>排出削減見通し「目指すべき姿」</a:t>
            </a:r>
            <a:endParaRPr lang="ja-JP" altLang="en-US" dirty="0"/>
          </a:p>
        </p:txBody>
      </p:sp>
      <p:cxnSp>
        <p:nvCxnSpPr>
          <p:cNvPr id="7" name="直線コネクタ 6"/>
          <p:cNvCxnSpPr/>
          <p:nvPr/>
        </p:nvCxnSpPr>
        <p:spPr>
          <a:xfrm>
            <a:off x="6372200" y="2348880"/>
            <a:ext cx="20882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67544" y="2636912"/>
            <a:ext cx="33123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771354" y="3573016"/>
            <a:ext cx="54730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691011" y="5733256"/>
            <a:ext cx="67694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3491880" y="6273225"/>
            <a:ext cx="5112568" cy="430887"/>
          </a:xfrm>
          <a:prstGeom prst="rect">
            <a:avLst/>
          </a:prstGeom>
        </p:spPr>
        <p:txBody>
          <a:bodyPr wrap="square">
            <a:spAutoFit/>
          </a:bodyPr>
          <a:lstStyle/>
          <a:p>
            <a:pPr marL="0" indent="0">
              <a:buNone/>
            </a:pPr>
            <a:r>
              <a:rPr lang="ja-JP" altLang="en-US" sz="1100" dirty="0"/>
              <a:t>（「フロン排出抑制法」</a:t>
            </a:r>
            <a:r>
              <a:rPr lang="en-US" altLang="ja-JP" sz="1100" dirty="0"/>
              <a:t>2014</a:t>
            </a:r>
            <a:r>
              <a:rPr lang="ja-JP" altLang="en-US" sz="1100" dirty="0"/>
              <a:t>年</a:t>
            </a:r>
            <a:r>
              <a:rPr lang="en-US" altLang="ja-JP" sz="1100" dirty="0"/>
              <a:t>12</a:t>
            </a:r>
            <a:r>
              <a:rPr lang="ja-JP" altLang="en-US" sz="1100" dirty="0"/>
              <a:t>月</a:t>
            </a:r>
            <a:r>
              <a:rPr lang="en-US" altLang="ja-JP" sz="1100" dirty="0"/>
              <a:t>10</a:t>
            </a:r>
            <a:r>
              <a:rPr lang="ja-JP" altLang="en-US" sz="1100" dirty="0"/>
              <a:t>日告示・「フロン類の使用の合理化及び特定製品に使用されるフロン類の管理の適正化に関する指針」より）</a:t>
            </a:r>
          </a:p>
        </p:txBody>
      </p:sp>
      <p:sp>
        <p:nvSpPr>
          <p:cNvPr id="2" name="スライド番号プレースホルダー 1"/>
          <p:cNvSpPr>
            <a:spLocks noGrp="1"/>
          </p:cNvSpPr>
          <p:nvPr>
            <p:ph type="sldNum" sz="quarter" idx="12"/>
          </p:nvPr>
        </p:nvSpPr>
        <p:spPr/>
        <p:txBody>
          <a:bodyPr/>
          <a:lstStyle/>
          <a:p>
            <a:fld id="{7829DF02-B7C0-4A28-8AE4-ADEA3EF7FB7A}" type="slidenum">
              <a:rPr lang="ja-JP" altLang="en-US" smtClean="0"/>
              <a:pPr/>
              <a:t>4</a:t>
            </a:fld>
            <a:endParaRPr lang="ja-JP" altLang="en-US"/>
          </a:p>
        </p:txBody>
      </p:sp>
    </p:spTree>
    <p:extLst>
      <p:ext uri="{BB962C8B-B14F-4D97-AF65-F5344CB8AC3E}">
        <p14:creationId xmlns:p14="http://schemas.microsoft.com/office/powerpoint/2010/main" val="54252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smtClean="0"/>
              <a:t>「フロン排出抑制法」指針</a:t>
            </a:r>
            <a:r>
              <a:rPr lang="en-US" altLang="ja-JP" sz="2400" dirty="0" smtClean="0"/>
              <a:t/>
            </a:r>
            <a:br>
              <a:rPr lang="en-US" altLang="ja-JP" sz="2400" dirty="0" smtClean="0"/>
            </a:br>
            <a:r>
              <a:rPr lang="en-US" altLang="ja-JP" dirty="0" smtClean="0"/>
              <a:t>HFC</a:t>
            </a:r>
            <a:r>
              <a:rPr lang="ja-JP" altLang="en-US" dirty="0" smtClean="0"/>
              <a:t>排出削減見通し「目指すべき姿」</a:t>
            </a:r>
            <a:endParaRPr kumimoji="1" lang="ja-JP" altLang="en-US" dirty="0"/>
          </a:p>
        </p:txBody>
      </p:sp>
      <p:cxnSp>
        <p:nvCxnSpPr>
          <p:cNvPr id="8" name="直線コネクタ 7"/>
          <p:cNvCxnSpPr/>
          <p:nvPr/>
        </p:nvCxnSpPr>
        <p:spPr>
          <a:xfrm flipV="1">
            <a:off x="4564950" y="1772816"/>
            <a:ext cx="0" cy="331236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6" name="コンテンツ プレースホルダー 5"/>
          <p:cNvGraphicFramePr>
            <a:graphicFrameLocks noGrp="1"/>
          </p:cNvGraphicFramePr>
          <p:nvPr>
            <p:ph idx="1"/>
            <p:extLst/>
          </p:nvPr>
        </p:nvGraphicFramePr>
        <p:xfrm>
          <a:off x="323528" y="1628801"/>
          <a:ext cx="7632848" cy="4176464"/>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直線コネクタ 10"/>
          <p:cNvCxnSpPr/>
          <p:nvPr/>
        </p:nvCxnSpPr>
        <p:spPr>
          <a:xfrm flipV="1">
            <a:off x="5652120" y="1772816"/>
            <a:ext cx="0" cy="331236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四角形吹き出し 11"/>
          <p:cNvSpPr/>
          <p:nvPr/>
        </p:nvSpPr>
        <p:spPr>
          <a:xfrm>
            <a:off x="7524328" y="3573016"/>
            <a:ext cx="1512168" cy="684076"/>
          </a:xfrm>
          <a:prstGeom prst="wedgeRectCallout">
            <a:avLst>
              <a:gd name="adj1" fmla="val -25979"/>
              <a:gd name="adj2" fmla="val 171938"/>
            </a:avLst>
          </a:prstGeom>
          <a:solidFill>
            <a:schemeClr val="accent1">
              <a:lumMod val="60000"/>
              <a:lumOff val="40000"/>
            </a:schemeClr>
          </a:solidFill>
          <a:ln w="12700">
            <a:solidFill>
              <a:schemeClr val="accent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rgbClr val="FF0000"/>
                </a:solidFill>
              </a:rPr>
              <a:t>中長期的に</a:t>
            </a:r>
            <a:endParaRPr lang="en-US" altLang="ja-JP" b="1" dirty="0" smtClean="0">
              <a:solidFill>
                <a:srgbClr val="FF0000"/>
              </a:solidFill>
            </a:endParaRPr>
          </a:p>
          <a:p>
            <a:pPr algn="ctr"/>
            <a:r>
              <a:rPr lang="ja-JP" altLang="en-US" b="1" dirty="0" smtClean="0">
                <a:solidFill>
                  <a:srgbClr val="FF0000"/>
                </a:solidFill>
              </a:rPr>
              <a:t>廃絶する</a:t>
            </a:r>
            <a:endParaRPr kumimoji="1" lang="ja-JP" altLang="en-US" b="1" dirty="0">
              <a:solidFill>
                <a:srgbClr val="FF0000"/>
              </a:solidFill>
            </a:endParaRPr>
          </a:p>
        </p:txBody>
      </p:sp>
      <p:sp>
        <p:nvSpPr>
          <p:cNvPr id="21" name="四角形吹き出し 20"/>
          <p:cNvSpPr/>
          <p:nvPr/>
        </p:nvSpPr>
        <p:spPr>
          <a:xfrm>
            <a:off x="3275856" y="4358233"/>
            <a:ext cx="1656184" cy="510927"/>
          </a:xfrm>
          <a:prstGeom prst="wedgeRectCallout">
            <a:avLst>
              <a:gd name="adj1" fmla="val 27480"/>
              <a:gd name="adj2" fmla="val -182665"/>
            </a:avLst>
          </a:prstGeom>
          <a:solidFill>
            <a:schemeClr val="accent1">
              <a:lumMod val="60000"/>
              <a:lumOff val="40000"/>
            </a:schemeClr>
          </a:solidFill>
          <a:ln w="12700">
            <a:solidFill>
              <a:schemeClr val="accent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1200" b="1" dirty="0" smtClean="0">
                <a:solidFill>
                  <a:srgbClr val="FF0000"/>
                </a:solidFill>
              </a:rPr>
              <a:t>2020</a:t>
            </a:r>
            <a:r>
              <a:rPr lang="ja-JP" altLang="en-US" sz="1200" b="1" dirty="0" smtClean="0">
                <a:solidFill>
                  <a:srgbClr val="FF0000"/>
                </a:solidFill>
              </a:rPr>
              <a:t>年　</a:t>
            </a:r>
            <a:r>
              <a:rPr lang="en-US" altLang="ja-JP" sz="1200" b="1" dirty="0" smtClean="0">
                <a:solidFill>
                  <a:srgbClr val="FF0000"/>
                </a:solidFill>
              </a:rPr>
              <a:t>BAU</a:t>
            </a:r>
            <a:r>
              <a:rPr lang="ja-JP" altLang="en-US" sz="1200" b="1" dirty="0" smtClean="0">
                <a:solidFill>
                  <a:srgbClr val="FF0000"/>
                </a:solidFill>
              </a:rPr>
              <a:t>から</a:t>
            </a:r>
            <a:endParaRPr lang="en-US" altLang="ja-JP" sz="1200" b="1" dirty="0" smtClean="0">
              <a:solidFill>
                <a:srgbClr val="FF0000"/>
              </a:solidFill>
            </a:endParaRPr>
          </a:p>
          <a:p>
            <a:pPr algn="ctr"/>
            <a:r>
              <a:rPr lang="en-US" altLang="ja-JP" sz="1200" b="1" dirty="0" smtClean="0">
                <a:solidFill>
                  <a:srgbClr val="FF0000"/>
                </a:solidFill>
              </a:rPr>
              <a:t>970</a:t>
            </a:r>
            <a:r>
              <a:rPr lang="ja-JP" altLang="en-US" sz="1200" b="1" dirty="0" smtClean="0">
                <a:solidFill>
                  <a:srgbClr val="FF0000"/>
                </a:solidFill>
              </a:rPr>
              <a:t>万～</a:t>
            </a:r>
            <a:r>
              <a:rPr lang="en-US" altLang="ja-JP" sz="1200" b="1" dirty="0" smtClean="0">
                <a:solidFill>
                  <a:srgbClr val="FF0000"/>
                </a:solidFill>
              </a:rPr>
              <a:t>1560</a:t>
            </a:r>
            <a:r>
              <a:rPr lang="ja-JP" altLang="en-US" sz="1200" b="1" dirty="0" smtClean="0">
                <a:solidFill>
                  <a:srgbClr val="FF0000"/>
                </a:solidFill>
              </a:rPr>
              <a:t>万</a:t>
            </a:r>
            <a:r>
              <a:rPr lang="en-US" altLang="ja-JP" sz="1200" b="1" dirty="0" smtClean="0">
                <a:solidFill>
                  <a:srgbClr val="FF0000"/>
                </a:solidFill>
              </a:rPr>
              <a:t>t </a:t>
            </a:r>
            <a:r>
              <a:rPr lang="ja-JP" altLang="en-US" sz="1200" b="1" dirty="0" smtClean="0">
                <a:solidFill>
                  <a:srgbClr val="FF0000"/>
                </a:solidFill>
              </a:rPr>
              <a:t>削減</a:t>
            </a:r>
            <a:endParaRPr kumimoji="1" lang="ja-JP" altLang="en-US" sz="1200" b="1" dirty="0">
              <a:solidFill>
                <a:srgbClr val="FF0000"/>
              </a:solidFill>
            </a:endParaRPr>
          </a:p>
        </p:txBody>
      </p:sp>
      <p:sp>
        <p:nvSpPr>
          <p:cNvPr id="22" name="四角形吹き出し 21"/>
          <p:cNvSpPr/>
          <p:nvPr/>
        </p:nvSpPr>
        <p:spPr>
          <a:xfrm>
            <a:off x="5796136" y="2970169"/>
            <a:ext cx="1656184" cy="468052"/>
          </a:xfrm>
          <a:prstGeom prst="wedgeRectCallout">
            <a:avLst>
              <a:gd name="adj1" fmla="val -58213"/>
              <a:gd name="adj2" fmla="val 176532"/>
            </a:avLst>
          </a:prstGeom>
          <a:solidFill>
            <a:schemeClr val="accent1">
              <a:lumMod val="60000"/>
              <a:lumOff val="40000"/>
            </a:schemeClr>
          </a:solidFill>
          <a:ln w="12700">
            <a:solidFill>
              <a:schemeClr val="accent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1200" b="1" dirty="0" smtClean="0">
                <a:solidFill>
                  <a:srgbClr val="FF0000"/>
                </a:solidFill>
              </a:rPr>
              <a:t>2030</a:t>
            </a:r>
            <a:r>
              <a:rPr lang="ja-JP" altLang="en-US" sz="1200" b="1" dirty="0" smtClean="0">
                <a:solidFill>
                  <a:srgbClr val="FF0000"/>
                </a:solidFill>
              </a:rPr>
              <a:t>年　</a:t>
            </a:r>
            <a:r>
              <a:rPr lang="en-US" altLang="ja-JP" sz="1200" b="1" dirty="0" smtClean="0">
                <a:solidFill>
                  <a:srgbClr val="FF0000"/>
                </a:solidFill>
              </a:rPr>
              <a:t>BAU</a:t>
            </a:r>
            <a:r>
              <a:rPr lang="ja-JP" altLang="en-US" sz="1200" b="1" dirty="0" smtClean="0">
                <a:solidFill>
                  <a:srgbClr val="FF0000"/>
                </a:solidFill>
              </a:rPr>
              <a:t>から</a:t>
            </a:r>
            <a:endParaRPr lang="en-US" altLang="ja-JP" sz="1200" b="1" dirty="0" smtClean="0">
              <a:solidFill>
                <a:srgbClr val="FF0000"/>
              </a:solidFill>
            </a:endParaRPr>
          </a:p>
          <a:p>
            <a:pPr algn="ctr"/>
            <a:r>
              <a:rPr lang="en-US" altLang="ja-JP" sz="1200" b="1" dirty="0" smtClean="0">
                <a:solidFill>
                  <a:srgbClr val="FF0000"/>
                </a:solidFill>
              </a:rPr>
              <a:t>2550</a:t>
            </a:r>
            <a:r>
              <a:rPr lang="ja-JP" altLang="en-US" sz="1200" b="1" dirty="0" smtClean="0">
                <a:solidFill>
                  <a:srgbClr val="FF0000"/>
                </a:solidFill>
              </a:rPr>
              <a:t>万～</a:t>
            </a:r>
            <a:r>
              <a:rPr lang="en-US" altLang="ja-JP" sz="1200" b="1" dirty="0" smtClean="0">
                <a:solidFill>
                  <a:srgbClr val="FF0000"/>
                </a:solidFill>
              </a:rPr>
              <a:t>3180</a:t>
            </a:r>
            <a:r>
              <a:rPr lang="ja-JP" altLang="en-US" sz="1200" b="1" dirty="0" smtClean="0">
                <a:solidFill>
                  <a:srgbClr val="FF0000"/>
                </a:solidFill>
              </a:rPr>
              <a:t>万</a:t>
            </a:r>
            <a:r>
              <a:rPr lang="en-US" altLang="ja-JP" sz="1200" b="1" dirty="0" smtClean="0">
                <a:solidFill>
                  <a:srgbClr val="FF0000"/>
                </a:solidFill>
              </a:rPr>
              <a:t>t </a:t>
            </a:r>
            <a:r>
              <a:rPr lang="ja-JP" altLang="en-US" sz="1200" b="1" dirty="0" smtClean="0">
                <a:solidFill>
                  <a:srgbClr val="FF0000"/>
                </a:solidFill>
              </a:rPr>
              <a:t>削減</a:t>
            </a:r>
            <a:endParaRPr kumimoji="1" lang="ja-JP" altLang="en-US" sz="1200" b="1" dirty="0">
              <a:solidFill>
                <a:srgbClr val="FF0000"/>
              </a:solidFill>
            </a:endParaRPr>
          </a:p>
        </p:txBody>
      </p:sp>
      <p:sp>
        <p:nvSpPr>
          <p:cNvPr id="23" name="テキスト ボックス 22"/>
          <p:cNvSpPr txBox="1"/>
          <p:nvPr/>
        </p:nvSpPr>
        <p:spPr>
          <a:xfrm>
            <a:off x="827584" y="1417226"/>
            <a:ext cx="662617" cy="276999"/>
          </a:xfrm>
          <a:prstGeom prst="rect">
            <a:avLst/>
          </a:prstGeom>
          <a:noFill/>
        </p:spPr>
        <p:txBody>
          <a:bodyPr wrap="none" rtlCol="0">
            <a:spAutoFit/>
          </a:bodyPr>
          <a:lstStyle/>
          <a:p>
            <a:r>
              <a:rPr kumimoji="1" lang="en-US" altLang="ja-JP" sz="1200" dirty="0" smtClean="0"/>
              <a:t>Gg-CO2</a:t>
            </a:r>
            <a:endParaRPr kumimoji="1" lang="ja-JP" altLang="en-US" sz="1200" dirty="0"/>
          </a:p>
        </p:txBody>
      </p:sp>
      <p:sp>
        <p:nvSpPr>
          <p:cNvPr id="24" name="テキスト ボックス 23"/>
          <p:cNvSpPr txBox="1"/>
          <p:nvPr/>
        </p:nvSpPr>
        <p:spPr>
          <a:xfrm>
            <a:off x="2003252" y="6390535"/>
            <a:ext cx="6990568" cy="276999"/>
          </a:xfrm>
          <a:prstGeom prst="rect">
            <a:avLst/>
          </a:prstGeom>
          <a:noFill/>
        </p:spPr>
        <p:txBody>
          <a:bodyPr wrap="none" rtlCol="0">
            <a:spAutoFit/>
          </a:bodyPr>
          <a:lstStyle/>
          <a:p>
            <a:r>
              <a:rPr kumimoji="1" lang="en-US" altLang="ja-JP" sz="1200" dirty="0" smtClean="0"/>
              <a:t>UNFCCC, </a:t>
            </a:r>
            <a:r>
              <a:rPr kumimoji="1" lang="ja-JP" altLang="en-US" sz="1200" dirty="0" smtClean="0"/>
              <a:t>「今後のフロン等対策の方向性について」「フロン排出抑制法」指針など</a:t>
            </a:r>
            <a:r>
              <a:rPr lang="ja-JP" altLang="en-US" sz="1200" dirty="0"/>
              <a:t>から</a:t>
            </a:r>
            <a:r>
              <a:rPr kumimoji="1" lang="ja-JP" altLang="en-US" sz="1200" dirty="0" smtClean="0"/>
              <a:t>気候ネットワーク作成</a:t>
            </a:r>
            <a:endParaRPr kumimoji="1" lang="ja-JP" altLang="en-US" sz="1200" dirty="0"/>
          </a:p>
        </p:txBody>
      </p:sp>
      <p:sp>
        <p:nvSpPr>
          <p:cNvPr id="25" name="テキスト ボックス 24"/>
          <p:cNvSpPr txBox="1"/>
          <p:nvPr/>
        </p:nvSpPr>
        <p:spPr>
          <a:xfrm>
            <a:off x="664297" y="5952045"/>
            <a:ext cx="5165197" cy="307777"/>
          </a:xfrm>
          <a:prstGeom prst="rect">
            <a:avLst/>
          </a:prstGeom>
          <a:noFill/>
        </p:spPr>
        <p:txBody>
          <a:bodyPr wrap="none" rtlCol="0">
            <a:spAutoFit/>
          </a:bodyPr>
          <a:lstStyle/>
          <a:p>
            <a:r>
              <a:rPr kumimoji="1" lang="ja-JP" altLang="en-US" sz="1400" dirty="0" smtClean="0"/>
              <a:t>・</a:t>
            </a:r>
            <a:r>
              <a:rPr kumimoji="1" lang="en-US" altLang="ja-JP" sz="1400" dirty="0" smtClean="0"/>
              <a:t>1990</a:t>
            </a:r>
            <a:r>
              <a:rPr kumimoji="1" lang="ja-JP" altLang="en-US" sz="1400" dirty="0" smtClean="0"/>
              <a:t>年から</a:t>
            </a:r>
            <a:r>
              <a:rPr kumimoji="1" lang="en-US" altLang="ja-JP" sz="1400" dirty="0" smtClean="0"/>
              <a:t>2012</a:t>
            </a:r>
            <a:r>
              <a:rPr kumimoji="1" lang="ja-JP" altLang="en-US" sz="1400" dirty="0" smtClean="0"/>
              <a:t>年までは</a:t>
            </a:r>
            <a:r>
              <a:rPr kumimoji="1" lang="en-US" altLang="ja-JP" sz="1400" dirty="0" smtClean="0"/>
              <a:t>UNFCCC</a:t>
            </a:r>
            <a:r>
              <a:rPr kumimoji="1" lang="ja-JP" altLang="en-US" sz="1400" dirty="0" smtClean="0"/>
              <a:t>に報告された日本の</a:t>
            </a:r>
            <a:r>
              <a:rPr kumimoji="1" lang="en-US" altLang="ja-JP" sz="1400" dirty="0" smtClean="0"/>
              <a:t>HFC</a:t>
            </a:r>
            <a:r>
              <a:rPr kumimoji="1" lang="ja-JP" altLang="en-US" sz="1400" dirty="0" smtClean="0"/>
              <a:t>排出量</a:t>
            </a:r>
            <a:endParaRPr kumimoji="1" lang="ja-JP" altLang="en-US" sz="1400" dirty="0"/>
          </a:p>
        </p:txBody>
      </p:sp>
      <p:sp>
        <p:nvSpPr>
          <p:cNvPr id="3" name="スライド番号プレースホルダー 2"/>
          <p:cNvSpPr>
            <a:spLocks noGrp="1"/>
          </p:cNvSpPr>
          <p:nvPr>
            <p:ph type="sldNum" sz="quarter" idx="12"/>
          </p:nvPr>
        </p:nvSpPr>
        <p:spPr/>
        <p:txBody>
          <a:bodyPr/>
          <a:lstStyle/>
          <a:p>
            <a:fld id="{7829DF02-B7C0-4A28-8AE4-ADEA3EF7FB7A}" type="slidenum">
              <a:rPr lang="ja-JP" altLang="en-US" smtClean="0"/>
              <a:pPr/>
              <a:t>5</a:t>
            </a:fld>
            <a:endParaRPr lang="ja-JP" altLang="en-US"/>
          </a:p>
        </p:txBody>
      </p:sp>
    </p:spTree>
    <p:extLst>
      <p:ext uri="{BB962C8B-B14F-4D97-AF65-F5344CB8AC3E}">
        <p14:creationId xmlns:p14="http://schemas.microsoft.com/office/powerpoint/2010/main" val="698301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000" dirty="0" smtClean="0"/>
              <a:t>冷媒フロンの排出構造の特徴と</a:t>
            </a:r>
            <a:r>
              <a:rPr lang="en-US" altLang="ja-JP" sz="3000" dirty="0" smtClean="0"/>
              <a:t/>
            </a:r>
            <a:br>
              <a:rPr lang="en-US" altLang="ja-JP" sz="3000" dirty="0" smtClean="0"/>
            </a:br>
            <a:r>
              <a:rPr lang="ja-JP" altLang="en-US" sz="3000" dirty="0" smtClean="0"/>
              <a:t>中長期的な排出削減のポイント</a:t>
            </a:r>
            <a:endParaRPr kumimoji="1" lang="ja-JP" altLang="en-US" sz="3000" dirty="0"/>
          </a:p>
        </p:txBody>
      </p:sp>
      <p:sp>
        <p:nvSpPr>
          <p:cNvPr id="3" name="コンテンツ プレースホルダー 2"/>
          <p:cNvSpPr>
            <a:spLocks noGrp="1"/>
          </p:cNvSpPr>
          <p:nvPr>
            <p:ph idx="1"/>
          </p:nvPr>
        </p:nvSpPr>
        <p:spPr/>
        <p:txBody>
          <a:bodyPr/>
          <a:lstStyle/>
          <a:p>
            <a:pPr marL="457200" indent="-457200">
              <a:buFont typeface="+mj-lt"/>
              <a:buAutoNum type="arabicPeriod"/>
            </a:pPr>
            <a:r>
              <a:rPr lang="ja-JP" altLang="en-US" sz="2400" dirty="0" smtClean="0"/>
              <a:t>フロン排出は生産時、使用時（使用時漏洩、整備時漏洩）、廃棄時全ての段階で起きている。</a:t>
            </a:r>
            <a:endParaRPr lang="en-US" altLang="ja-JP" sz="2400" dirty="0" smtClean="0"/>
          </a:p>
          <a:p>
            <a:pPr marL="457200" indent="-457200">
              <a:buFont typeface="+mj-lt"/>
              <a:buAutoNum type="arabicPeriod"/>
            </a:pPr>
            <a:r>
              <a:rPr lang="ja-JP" altLang="en-US" sz="2400" dirty="0" smtClean="0"/>
              <a:t>いずれの段階においても漏洩防止や回収は可能だが、排出をゼロにすることは不可能。</a:t>
            </a:r>
            <a:endParaRPr lang="en-US" altLang="ja-JP" sz="2400" dirty="0" smtClean="0"/>
          </a:p>
          <a:p>
            <a:pPr marL="457200" indent="-457200">
              <a:buFont typeface="+mj-lt"/>
              <a:buAutoNum type="arabicPeriod"/>
            </a:pPr>
            <a:r>
              <a:rPr lang="ja-JP" altLang="en-US" sz="2400" dirty="0" smtClean="0"/>
              <a:t>今生産された</a:t>
            </a:r>
            <a:r>
              <a:rPr lang="en-US" altLang="ja-JP" sz="2400" dirty="0" smtClean="0"/>
              <a:t>HFC</a:t>
            </a:r>
            <a:r>
              <a:rPr lang="ja-JP" altLang="en-US" sz="2400" dirty="0" smtClean="0"/>
              <a:t>や</a:t>
            </a:r>
            <a:r>
              <a:rPr lang="en-US" altLang="ja-JP" sz="2400" dirty="0" smtClean="0"/>
              <a:t>HFC</a:t>
            </a:r>
            <a:r>
              <a:rPr lang="ja-JP" altLang="en-US" sz="2400" dirty="0" smtClean="0"/>
              <a:t>機器からの排出は機器が廃棄されるまで続く。参考）</a:t>
            </a:r>
            <a:r>
              <a:rPr lang="en-US" altLang="ja-JP" sz="2400" dirty="0" smtClean="0"/>
              <a:t>1995</a:t>
            </a:r>
            <a:r>
              <a:rPr lang="ja-JP" altLang="en-US" sz="2400" dirty="0" smtClean="0"/>
              <a:t>年（</a:t>
            </a:r>
            <a:r>
              <a:rPr lang="en-US" altLang="ja-JP" sz="2400" dirty="0" smtClean="0"/>
              <a:t>20</a:t>
            </a:r>
            <a:r>
              <a:rPr lang="ja-JP" altLang="en-US" sz="2400" dirty="0" smtClean="0"/>
              <a:t>年前）に生産禁止となった</a:t>
            </a:r>
            <a:r>
              <a:rPr lang="en-US" altLang="ja-JP" sz="2400" dirty="0" smtClean="0"/>
              <a:t>CFC</a:t>
            </a:r>
            <a:r>
              <a:rPr lang="ja-JP" altLang="en-US" sz="2400" dirty="0" smtClean="0"/>
              <a:t>排出は未だに続いている。</a:t>
            </a:r>
            <a:endParaRPr lang="en-US" altLang="ja-JP" sz="2400" dirty="0" smtClean="0"/>
          </a:p>
          <a:p>
            <a:pPr marL="457200" indent="-457200">
              <a:buFont typeface="+mj-lt"/>
              <a:buAutoNum type="arabicPeriod"/>
            </a:pPr>
            <a:r>
              <a:rPr lang="ja-JP" altLang="en-US" sz="2400" dirty="0" smtClean="0"/>
              <a:t>つまり、中期的</a:t>
            </a:r>
            <a:r>
              <a:rPr lang="en-US" altLang="ja-JP" sz="2400" dirty="0" smtClean="0"/>
              <a:t>(2020-2030</a:t>
            </a:r>
            <a:r>
              <a:rPr lang="ja-JP" altLang="en-US" sz="2400" dirty="0" smtClean="0"/>
              <a:t>）には今までつくられたフロンの排出が続く。</a:t>
            </a:r>
            <a:endParaRPr lang="en-US" altLang="ja-JP" sz="2400" dirty="0" smtClean="0"/>
          </a:p>
          <a:p>
            <a:pPr marL="457200" indent="-457200">
              <a:buFont typeface="+mj-lt"/>
              <a:buAutoNum type="arabicPeriod"/>
            </a:pPr>
            <a:r>
              <a:rPr lang="ja-JP" altLang="en-US" sz="2400" dirty="0" smtClean="0"/>
              <a:t>長期的</a:t>
            </a:r>
            <a:r>
              <a:rPr lang="en-US" altLang="ja-JP" sz="2400" dirty="0" smtClean="0"/>
              <a:t>(2050</a:t>
            </a:r>
            <a:r>
              <a:rPr lang="ja-JP" altLang="en-US" sz="2400" dirty="0" smtClean="0"/>
              <a:t>年頃まで）に排出をゼロにするためには、現時点で大胆にフロンの生産を止め、ある時点で機器の使用を禁止しなければ「廃絶」はできない。</a:t>
            </a:r>
            <a:endParaRPr lang="en-US" altLang="ja-JP" sz="2400" dirty="0" smtClean="0"/>
          </a:p>
        </p:txBody>
      </p:sp>
      <p:sp>
        <p:nvSpPr>
          <p:cNvPr id="4" name="スライド番号プレースホルダー 3"/>
          <p:cNvSpPr>
            <a:spLocks noGrp="1"/>
          </p:cNvSpPr>
          <p:nvPr>
            <p:ph type="sldNum" sz="quarter" idx="12"/>
          </p:nvPr>
        </p:nvSpPr>
        <p:spPr/>
        <p:txBody>
          <a:bodyPr/>
          <a:lstStyle/>
          <a:p>
            <a:fld id="{7829DF02-B7C0-4A28-8AE4-ADEA3EF7FB7A}" type="slidenum">
              <a:rPr lang="ja-JP" altLang="en-US" smtClean="0"/>
              <a:pPr/>
              <a:t>6</a:t>
            </a:fld>
            <a:endParaRPr lang="ja-JP" altLang="en-US"/>
          </a:p>
        </p:txBody>
      </p:sp>
    </p:spTree>
    <p:extLst>
      <p:ext uri="{BB962C8B-B14F-4D97-AF65-F5344CB8AC3E}">
        <p14:creationId xmlns:p14="http://schemas.microsoft.com/office/powerpoint/2010/main" val="2046433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nvPr>
        </p:nvGraphicFramePr>
        <p:xfrm>
          <a:off x="467693" y="1772816"/>
          <a:ext cx="8064747" cy="4049608"/>
        </p:xfrm>
        <a:graphic>
          <a:graphicData uri="http://schemas.openxmlformats.org/drawingml/2006/table">
            <a:tbl>
              <a:tblPr firstRow="1" firstCol="1" bandRow="1"/>
              <a:tblGrid>
                <a:gridCol w="4002383"/>
                <a:gridCol w="1670773"/>
                <a:gridCol w="1120652"/>
                <a:gridCol w="1270939"/>
              </a:tblGrid>
              <a:tr h="426813">
                <a:tc>
                  <a:txBody>
                    <a:bodyPr/>
                    <a:lstStyle/>
                    <a:p>
                      <a:pPr algn="ctr">
                        <a:spcAft>
                          <a:spcPts val="0"/>
                        </a:spcAft>
                      </a:pPr>
                      <a:r>
                        <a:rPr lang="ja-JP" sz="1400" kern="100" dirty="0">
                          <a:effectLst/>
                          <a:latin typeface="+mn-ea"/>
                          <a:ea typeface="+mn-ea"/>
                          <a:cs typeface="Times New Roman"/>
                        </a:rPr>
                        <a:t>指定製品の区分</a:t>
                      </a:r>
                      <a:endParaRPr lang="ja-JP" sz="1200" kern="100" dirty="0">
                        <a:effectLst/>
                        <a:latin typeface="+mn-ea"/>
                        <a:ea typeface="+mn-ea"/>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ja-JP" sz="1400" kern="100">
                          <a:effectLst/>
                          <a:latin typeface="+mn-ea"/>
                          <a:ea typeface="+mn-ea"/>
                          <a:cs typeface="Times New Roman"/>
                        </a:rPr>
                        <a:t>現在使用されている</a:t>
                      </a:r>
                      <a:endParaRPr lang="ja-JP" sz="1200" kern="100">
                        <a:effectLst/>
                        <a:latin typeface="+mn-ea"/>
                        <a:ea typeface="+mn-ea"/>
                        <a:cs typeface="Times New Roman"/>
                      </a:endParaRPr>
                    </a:p>
                    <a:p>
                      <a:pPr algn="ctr">
                        <a:spcAft>
                          <a:spcPts val="0"/>
                        </a:spcAft>
                      </a:pPr>
                      <a:r>
                        <a:rPr lang="ja-JP" sz="1400" kern="100">
                          <a:effectLst/>
                          <a:latin typeface="+mn-ea"/>
                          <a:ea typeface="+mn-ea"/>
                          <a:cs typeface="Times New Roman"/>
                        </a:rPr>
                        <a:t>主な冷媒及び</a:t>
                      </a:r>
                      <a:r>
                        <a:rPr lang="en-US" sz="1400" kern="100">
                          <a:effectLst/>
                          <a:latin typeface="+mn-ea"/>
                          <a:ea typeface="+mn-ea"/>
                          <a:cs typeface="Times New Roman"/>
                        </a:rPr>
                        <a:t>GWP</a:t>
                      </a:r>
                      <a:endParaRPr lang="ja-JP" sz="1200" kern="100">
                        <a:effectLst/>
                        <a:latin typeface="+mn-ea"/>
                        <a:ea typeface="+mn-ea"/>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ja-JP" sz="1400" kern="100" dirty="0">
                          <a:effectLst/>
                          <a:latin typeface="+mn-ea"/>
                          <a:ea typeface="+mn-ea"/>
                          <a:cs typeface="Times New Roman"/>
                        </a:rPr>
                        <a:t>環境影響度</a:t>
                      </a:r>
                      <a:endParaRPr lang="ja-JP" sz="1200" kern="100" dirty="0">
                        <a:effectLst/>
                        <a:latin typeface="+mn-ea"/>
                        <a:ea typeface="+mn-ea"/>
                        <a:cs typeface="Times New Roman"/>
                      </a:endParaRPr>
                    </a:p>
                    <a:p>
                      <a:pPr algn="ctr">
                        <a:spcAft>
                          <a:spcPts val="0"/>
                        </a:spcAft>
                      </a:pPr>
                      <a:r>
                        <a:rPr lang="ja-JP" sz="1400" kern="100" dirty="0">
                          <a:effectLst/>
                          <a:latin typeface="+mn-ea"/>
                          <a:ea typeface="+mn-ea"/>
                          <a:cs typeface="Times New Roman"/>
                        </a:rPr>
                        <a:t>の目標値</a:t>
                      </a:r>
                      <a:endParaRPr lang="ja-JP" sz="1200" kern="100" dirty="0">
                        <a:effectLst/>
                        <a:latin typeface="+mn-ea"/>
                        <a:ea typeface="+mn-ea"/>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ja-JP" sz="1400" kern="100" dirty="0">
                          <a:effectLst/>
                          <a:latin typeface="+mn-ea"/>
                          <a:ea typeface="+mn-ea"/>
                          <a:cs typeface="Times New Roman"/>
                        </a:rPr>
                        <a:t>目標年度</a:t>
                      </a:r>
                      <a:endParaRPr lang="ja-JP" sz="1200" kern="100" dirty="0">
                        <a:effectLst/>
                        <a:latin typeface="+mn-ea"/>
                        <a:ea typeface="+mn-ea"/>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69462">
                <a:tc>
                  <a:txBody>
                    <a:bodyPr/>
                    <a:lstStyle/>
                    <a:p>
                      <a:pPr algn="just">
                        <a:spcAft>
                          <a:spcPts val="0"/>
                        </a:spcAft>
                      </a:pPr>
                      <a:r>
                        <a:rPr lang="ja-JP" sz="1400" kern="100" dirty="0">
                          <a:effectLst/>
                          <a:latin typeface="ＭＳ Ｐ明朝" panose="02020600040205080304" pitchFamily="18" charset="-128"/>
                          <a:ea typeface="ＭＳ Ｐ明朝" panose="02020600040205080304" pitchFamily="18" charset="-128"/>
                          <a:cs typeface="Times New Roman"/>
                        </a:rPr>
                        <a:t>家庭用</a:t>
                      </a:r>
                      <a:r>
                        <a:rPr lang="ja-JP" sz="1400" kern="100" dirty="0" smtClean="0">
                          <a:effectLst/>
                          <a:latin typeface="ＭＳ Ｐ明朝" panose="02020600040205080304" pitchFamily="18" charset="-128"/>
                          <a:ea typeface="ＭＳ Ｐ明朝" panose="02020600040205080304" pitchFamily="18" charset="-128"/>
                          <a:cs typeface="Times New Roman"/>
                        </a:rPr>
                        <a:t>エアコンディショナー</a:t>
                      </a:r>
                      <a:endParaRPr lang="en-US" altLang="ja-JP" sz="1400" kern="100" dirty="0" smtClean="0">
                        <a:effectLst/>
                        <a:latin typeface="ＭＳ Ｐ明朝" panose="02020600040205080304" pitchFamily="18" charset="-128"/>
                        <a:ea typeface="ＭＳ Ｐ明朝" panose="02020600040205080304" pitchFamily="18" charset="-128"/>
                        <a:cs typeface="Times New Roman"/>
                      </a:endParaRPr>
                    </a:p>
                    <a:p>
                      <a:pPr algn="just">
                        <a:spcAft>
                          <a:spcPts val="0"/>
                        </a:spcAft>
                      </a:pPr>
                      <a:r>
                        <a:rPr lang="ja-JP" sz="1000" kern="100" dirty="0" smtClean="0">
                          <a:effectLst/>
                          <a:latin typeface="ＭＳ Ｐ明朝" panose="02020600040205080304" pitchFamily="18" charset="-128"/>
                          <a:ea typeface="ＭＳ Ｐ明朝" panose="02020600040205080304" pitchFamily="18" charset="-128"/>
                          <a:cs typeface="Times New Roman"/>
                        </a:rPr>
                        <a:t>（</a:t>
                      </a:r>
                      <a:r>
                        <a:rPr lang="ja-JP" sz="1000" kern="100" dirty="0">
                          <a:effectLst/>
                          <a:latin typeface="ＭＳ Ｐ明朝" panose="02020600040205080304" pitchFamily="18" charset="-128"/>
                          <a:ea typeface="ＭＳ Ｐ明朝" panose="02020600040205080304" pitchFamily="18" charset="-128"/>
                          <a:cs typeface="Times New Roman"/>
                        </a:rPr>
                        <a:t>床置型等を除く）</a:t>
                      </a:r>
                      <a:endParaRPr lang="ja-JP" sz="120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1200" b="0" kern="100" dirty="0">
                          <a:effectLst/>
                          <a:latin typeface="ＭＳ Ｐ明朝" panose="02020600040205080304" pitchFamily="18" charset="-128"/>
                          <a:ea typeface="ＭＳ Ｐ明朝" panose="02020600040205080304" pitchFamily="18" charset="-128"/>
                          <a:cs typeface="Times New Roman"/>
                        </a:rPr>
                        <a:t>R410A(2090</a:t>
                      </a:r>
                      <a:r>
                        <a:rPr lang="en-US" sz="1200" b="0" kern="100" dirty="0" smtClean="0">
                          <a:effectLst/>
                          <a:latin typeface="ＭＳ Ｐ明朝" panose="02020600040205080304" pitchFamily="18" charset="-128"/>
                          <a:ea typeface="ＭＳ Ｐ明朝" panose="02020600040205080304" pitchFamily="18" charset="-128"/>
                          <a:cs typeface="Times New Roman"/>
                        </a:rPr>
                        <a:t>)</a:t>
                      </a:r>
                    </a:p>
                    <a:p>
                      <a:pPr algn="ctr">
                        <a:spcAft>
                          <a:spcPts val="0"/>
                        </a:spcAft>
                      </a:pPr>
                      <a:r>
                        <a:rPr lang="en-US" altLang="ja-JP" sz="1400" b="0" kern="100" dirty="0" smtClean="0">
                          <a:effectLst/>
                          <a:latin typeface="ＭＳ Ｐ明朝" panose="02020600040205080304" pitchFamily="18" charset="-128"/>
                          <a:ea typeface="ＭＳ Ｐ明朝" panose="02020600040205080304" pitchFamily="18" charset="-128"/>
                          <a:cs typeface="Times New Roman"/>
                        </a:rPr>
                        <a:t>R32</a:t>
                      </a:r>
                      <a:r>
                        <a:rPr lang="ja-JP" altLang="en-US" sz="1400" b="0" kern="100" dirty="0" smtClean="0">
                          <a:effectLst/>
                          <a:latin typeface="ＭＳ Ｐ明朝" panose="02020600040205080304" pitchFamily="18" charset="-128"/>
                          <a:ea typeface="ＭＳ Ｐ明朝" panose="02020600040205080304" pitchFamily="18" charset="-128"/>
                          <a:cs typeface="Times New Roman"/>
                        </a:rPr>
                        <a:t>（</a:t>
                      </a:r>
                      <a:r>
                        <a:rPr lang="en-US" altLang="ja-JP" sz="1400" b="0" kern="100" dirty="0" smtClean="0">
                          <a:effectLst/>
                          <a:latin typeface="ＭＳ Ｐ明朝" panose="02020600040205080304" pitchFamily="18" charset="-128"/>
                          <a:ea typeface="ＭＳ Ｐ明朝" panose="02020600040205080304" pitchFamily="18" charset="-128"/>
                          <a:cs typeface="Times New Roman"/>
                        </a:rPr>
                        <a:t>675</a:t>
                      </a:r>
                      <a:r>
                        <a:rPr lang="ja-JP" altLang="en-US" sz="1400" b="0" kern="100" dirty="0" smtClean="0">
                          <a:effectLst/>
                          <a:latin typeface="ＭＳ Ｐ明朝" panose="02020600040205080304" pitchFamily="18" charset="-128"/>
                          <a:ea typeface="ＭＳ Ｐ明朝" panose="02020600040205080304" pitchFamily="18" charset="-128"/>
                          <a:cs typeface="Times New Roman"/>
                        </a:rPr>
                        <a:t>）</a:t>
                      </a:r>
                      <a:endParaRPr lang="ja-JP" sz="1400" b="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ja-JP" sz="1400" kern="100">
                          <a:effectLst/>
                          <a:latin typeface="ＭＳ Ｐ明朝" panose="02020600040205080304" pitchFamily="18" charset="-128"/>
                          <a:ea typeface="ＭＳ Ｐ明朝" panose="02020600040205080304" pitchFamily="18" charset="-128"/>
                          <a:cs typeface="Times New Roman"/>
                        </a:rPr>
                        <a:t>７５０</a:t>
                      </a:r>
                      <a:endParaRPr lang="ja-JP" sz="1200" kern="10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ja-JP" sz="1400" kern="100" dirty="0">
                          <a:effectLst/>
                          <a:latin typeface="ＭＳ Ｐ明朝" panose="02020600040205080304" pitchFamily="18" charset="-128"/>
                          <a:ea typeface="ＭＳ Ｐ明朝" panose="02020600040205080304" pitchFamily="18" charset="-128"/>
                          <a:cs typeface="Times New Roman"/>
                        </a:rPr>
                        <a:t>２０１８</a:t>
                      </a:r>
                      <a:endParaRPr lang="ja-JP" sz="120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48082">
                <a:tc>
                  <a:txBody>
                    <a:bodyPr/>
                    <a:lstStyle/>
                    <a:p>
                      <a:pPr algn="just">
                        <a:spcAft>
                          <a:spcPts val="0"/>
                        </a:spcAft>
                      </a:pPr>
                      <a:r>
                        <a:rPr lang="ja-JP" sz="1400" kern="100" dirty="0">
                          <a:effectLst/>
                          <a:latin typeface="ＭＳ Ｐ明朝" panose="02020600040205080304" pitchFamily="18" charset="-128"/>
                          <a:ea typeface="ＭＳ Ｐ明朝" panose="02020600040205080304" pitchFamily="18" charset="-128"/>
                          <a:cs typeface="Times New Roman"/>
                        </a:rPr>
                        <a:t>店舗・オフィス用</a:t>
                      </a:r>
                      <a:r>
                        <a:rPr lang="ja-JP" sz="1400" kern="100" dirty="0" smtClean="0">
                          <a:effectLst/>
                          <a:latin typeface="ＭＳ Ｐ明朝" panose="02020600040205080304" pitchFamily="18" charset="-128"/>
                          <a:ea typeface="ＭＳ Ｐ明朝" panose="02020600040205080304" pitchFamily="18" charset="-128"/>
                          <a:cs typeface="Times New Roman"/>
                        </a:rPr>
                        <a:t>エアコンディショナー</a:t>
                      </a:r>
                      <a:endParaRPr lang="en-US" altLang="ja-JP" sz="1400" kern="100" dirty="0" smtClean="0">
                        <a:effectLst/>
                        <a:latin typeface="ＭＳ Ｐ明朝" panose="02020600040205080304" pitchFamily="18" charset="-128"/>
                        <a:ea typeface="ＭＳ Ｐ明朝" panose="02020600040205080304" pitchFamily="18" charset="-128"/>
                        <a:cs typeface="Times New Roman"/>
                      </a:endParaRPr>
                    </a:p>
                    <a:p>
                      <a:pPr algn="just">
                        <a:spcAft>
                          <a:spcPts val="0"/>
                        </a:spcAft>
                      </a:pPr>
                      <a:r>
                        <a:rPr lang="ja-JP" sz="1000" kern="100" dirty="0" smtClean="0">
                          <a:effectLst/>
                          <a:latin typeface="ＭＳ Ｐ明朝" panose="02020600040205080304" pitchFamily="18" charset="-128"/>
                          <a:ea typeface="ＭＳ Ｐ明朝" panose="02020600040205080304" pitchFamily="18" charset="-128"/>
                          <a:cs typeface="Times New Roman"/>
                        </a:rPr>
                        <a:t>（</a:t>
                      </a:r>
                      <a:r>
                        <a:rPr lang="ja-JP" sz="1000" kern="100" dirty="0">
                          <a:effectLst/>
                          <a:latin typeface="ＭＳ Ｐ明朝" panose="02020600040205080304" pitchFamily="18" charset="-128"/>
                          <a:ea typeface="ＭＳ Ｐ明朝" panose="02020600040205080304" pitchFamily="18" charset="-128"/>
                          <a:cs typeface="Times New Roman"/>
                        </a:rPr>
                        <a:t>床置型等を除く）</a:t>
                      </a:r>
                      <a:endParaRPr lang="ja-JP" sz="120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1200" b="0" kern="100" dirty="0">
                          <a:effectLst/>
                          <a:latin typeface="ＭＳ Ｐ明朝" panose="02020600040205080304" pitchFamily="18" charset="-128"/>
                          <a:ea typeface="ＭＳ Ｐ明朝" panose="02020600040205080304" pitchFamily="18" charset="-128"/>
                          <a:cs typeface="Times New Roman"/>
                        </a:rPr>
                        <a:t>R410A(2090)</a:t>
                      </a:r>
                      <a:endParaRPr lang="ja-JP" sz="1200" b="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ja-JP" sz="1400" kern="100" dirty="0">
                          <a:effectLst/>
                          <a:latin typeface="ＭＳ Ｐ明朝" panose="02020600040205080304" pitchFamily="18" charset="-128"/>
                          <a:ea typeface="ＭＳ Ｐ明朝" panose="02020600040205080304" pitchFamily="18" charset="-128"/>
                          <a:cs typeface="Times New Roman"/>
                        </a:rPr>
                        <a:t>７５０</a:t>
                      </a:r>
                      <a:endParaRPr lang="ja-JP" sz="120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ja-JP" sz="1400" kern="100" dirty="0">
                          <a:effectLst/>
                          <a:latin typeface="ＭＳ Ｐ明朝" panose="02020600040205080304" pitchFamily="18" charset="-128"/>
                          <a:ea typeface="ＭＳ Ｐ明朝" panose="02020600040205080304" pitchFamily="18" charset="-128"/>
                          <a:cs typeface="Times New Roman"/>
                        </a:rPr>
                        <a:t>２０２０</a:t>
                      </a:r>
                      <a:endParaRPr lang="ja-JP" sz="120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527851">
                <a:tc>
                  <a:txBody>
                    <a:bodyPr/>
                    <a:lstStyle/>
                    <a:p>
                      <a:pPr algn="just">
                        <a:spcAft>
                          <a:spcPts val="0"/>
                        </a:spcAft>
                      </a:pPr>
                      <a:r>
                        <a:rPr lang="ja-JP" sz="1400" kern="100" dirty="0">
                          <a:effectLst/>
                          <a:latin typeface="ＭＳ Ｐ明朝" panose="02020600040205080304" pitchFamily="18" charset="-128"/>
                          <a:ea typeface="ＭＳ Ｐ明朝" panose="02020600040205080304" pitchFamily="18" charset="-128"/>
                          <a:cs typeface="Times New Roman"/>
                        </a:rPr>
                        <a:t>コンデンシングユニット及び定置式冷凍冷蔵</a:t>
                      </a:r>
                      <a:r>
                        <a:rPr lang="ja-JP" sz="1400" kern="100" dirty="0" smtClean="0">
                          <a:effectLst/>
                          <a:latin typeface="ＭＳ Ｐ明朝" panose="02020600040205080304" pitchFamily="18" charset="-128"/>
                          <a:ea typeface="ＭＳ Ｐ明朝" panose="02020600040205080304" pitchFamily="18" charset="-128"/>
                          <a:cs typeface="Times New Roman"/>
                        </a:rPr>
                        <a:t>ユニット</a:t>
                      </a:r>
                      <a:endParaRPr lang="en-US" altLang="ja-JP" sz="1400" kern="100" dirty="0" smtClean="0">
                        <a:effectLst/>
                        <a:latin typeface="ＭＳ Ｐ明朝" panose="02020600040205080304" pitchFamily="18" charset="-128"/>
                        <a:ea typeface="ＭＳ Ｐ明朝" panose="02020600040205080304" pitchFamily="18" charset="-128"/>
                        <a:cs typeface="Times New Roman"/>
                      </a:endParaRPr>
                    </a:p>
                    <a:p>
                      <a:pPr algn="just">
                        <a:spcAft>
                          <a:spcPts val="0"/>
                        </a:spcAft>
                      </a:pPr>
                      <a:r>
                        <a:rPr lang="ja-JP" sz="1000" kern="100" dirty="0" smtClean="0">
                          <a:effectLst/>
                          <a:latin typeface="ＭＳ Ｐ明朝" panose="02020600040205080304" pitchFamily="18" charset="-128"/>
                          <a:ea typeface="ＭＳ Ｐ明朝" panose="02020600040205080304" pitchFamily="18" charset="-128"/>
                          <a:cs typeface="Times New Roman"/>
                        </a:rPr>
                        <a:t>（</a:t>
                      </a:r>
                      <a:r>
                        <a:rPr lang="ja-JP" sz="1000" kern="100" dirty="0">
                          <a:effectLst/>
                          <a:latin typeface="ＭＳ Ｐ明朝" panose="02020600040205080304" pitchFamily="18" charset="-128"/>
                          <a:ea typeface="ＭＳ Ｐ明朝" panose="02020600040205080304" pitchFamily="18" charset="-128"/>
                          <a:cs typeface="Times New Roman"/>
                        </a:rPr>
                        <a:t>圧縮機の定格出力が</a:t>
                      </a:r>
                      <a:r>
                        <a:rPr lang="en-US" sz="1000" kern="100" dirty="0">
                          <a:effectLst/>
                          <a:latin typeface="ＭＳ Ｐ明朝" panose="02020600040205080304" pitchFamily="18" charset="-128"/>
                          <a:ea typeface="ＭＳ Ｐ明朝" panose="02020600040205080304" pitchFamily="18" charset="-128"/>
                          <a:cs typeface="Times New Roman"/>
                        </a:rPr>
                        <a:t>1.5kW</a:t>
                      </a:r>
                      <a:r>
                        <a:rPr lang="ja-JP" sz="1000" kern="100" dirty="0">
                          <a:effectLst/>
                          <a:latin typeface="ＭＳ Ｐ明朝" panose="02020600040205080304" pitchFamily="18" charset="-128"/>
                          <a:ea typeface="ＭＳ Ｐ明朝" panose="02020600040205080304" pitchFamily="18" charset="-128"/>
                          <a:cs typeface="Times New Roman"/>
                        </a:rPr>
                        <a:t>以下のもの等を除く）</a:t>
                      </a:r>
                      <a:endParaRPr lang="ja-JP" sz="120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en-US" sz="1200" b="0" kern="100" dirty="0">
                          <a:effectLst/>
                          <a:latin typeface="ＭＳ Ｐ明朝" panose="02020600040205080304" pitchFamily="18" charset="-128"/>
                          <a:ea typeface="ＭＳ Ｐ明朝" panose="02020600040205080304" pitchFamily="18" charset="-128"/>
                          <a:cs typeface="Times New Roman"/>
                        </a:rPr>
                        <a:t>R404A(3920)</a:t>
                      </a:r>
                      <a:endParaRPr lang="ja-JP" sz="1200" b="0" kern="100" dirty="0">
                        <a:effectLst/>
                        <a:latin typeface="ＭＳ Ｐ明朝" panose="02020600040205080304" pitchFamily="18" charset="-128"/>
                        <a:ea typeface="ＭＳ Ｐ明朝" panose="02020600040205080304" pitchFamily="18" charset="-128"/>
                        <a:cs typeface="Times New Roman"/>
                      </a:endParaRPr>
                    </a:p>
                    <a:p>
                      <a:pPr algn="ctr">
                        <a:spcAft>
                          <a:spcPts val="0"/>
                        </a:spcAft>
                      </a:pPr>
                      <a:r>
                        <a:rPr lang="en-US" sz="1200" b="0" kern="100" dirty="0">
                          <a:effectLst/>
                          <a:latin typeface="ＭＳ Ｐ明朝" panose="02020600040205080304" pitchFamily="18" charset="-128"/>
                          <a:ea typeface="ＭＳ Ｐ明朝" panose="02020600040205080304" pitchFamily="18" charset="-128"/>
                          <a:cs typeface="Times New Roman"/>
                        </a:rPr>
                        <a:t>R410A(2090</a:t>
                      </a:r>
                      <a:r>
                        <a:rPr lang="en-US" sz="1200" b="0" kern="100" dirty="0" smtClean="0">
                          <a:effectLst/>
                          <a:latin typeface="ＭＳ Ｐ明朝" panose="02020600040205080304" pitchFamily="18" charset="-128"/>
                          <a:ea typeface="ＭＳ Ｐ明朝" panose="02020600040205080304" pitchFamily="18" charset="-128"/>
                          <a:cs typeface="Times New Roman"/>
                        </a:rPr>
                        <a:t>)</a:t>
                      </a:r>
                    </a:p>
                    <a:p>
                      <a:pPr algn="ctr">
                        <a:spcAft>
                          <a:spcPts val="0"/>
                        </a:spcAft>
                      </a:pPr>
                      <a:r>
                        <a:rPr lang="en-US" altLang="ja-JP" sz="1200" b="0" dirty="0" smtClean="0">
                          <a:latin typeface="ＭＳ Ｐ明朝" panose="02020600040205080304" pitchFamily="18" charset="-128"/>
                          <a:ea typeface="ＭＳ Ｐ明朝" panose="02020600040205080304" pitchFamily="18" charset="-128"/>
                        </a:rPr>
                        <a:t>CO2 (1) </a:t>
                      </a:r>
                      <a:endParaRPr lang="ja-JP" sz="1200" b="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ja-JP" sz="1400" kern="100" dirty="0">
                          <a:effectLst/>
                          <a:latin typeface="ＭＳ Ｐ明朝" panose="02020600040205080304" pitchFamily="18" charset="-128"/>
                          <a:ea typeface="ＭＳ Ｐ明朝" panose="02020600040205080304" pitchFamily="18" charset="-128"/>
                          <a:cs typeface="Times New Roman"/>
                        </a:rPr>
                        <a:t>１５００</a:t>
                      </a:r>
                      <a:endParaRPr lang="ja-JP" sz="120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ja-JP" sz="1400" kern="100" dirty="0">
                          <a:effectLst/>
                          <a:latin typeface="ＭＳ Ｐ明朝" panose="02020600040205080304" pitchFamily="18" charset="-128"/>
                          <a:ea typeface="ＭＳ Ｐ明朝" panose="02020600040205080304" pitchFamily="18" charset="-128"/>
                          <a:cs typeface="Times New Roman"/>
                        </a:rPr>
                        <a:t>２０２５</a:t>
                      </a:r>
                      <a:endParaRPr lang="ja-JP" sz="120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504056">
                <a:tc>
                  <a:txBody>
                    <a:bodyPr/>
                    <a:lstStyle/>
                    <a:p>
                      <a:pPr algn="just">
                        <a:spcAft>
                          <a:spcPts val="0"/>
                        </a:spcAft>
                      </a:pPr>
                      <a:r>
                        <a:rPr lang="ja-JP" sz="1400" kern="100" dirty="0">
                          <a:effectLst/>
                          <a:latin typeface="ＭＳ Ｐ明朝" panose="02020600040205080304" pitchFamily="18" charset="-128"/>
                          <a:ea typeface="ＭＳ Ｐ明朝" panose="02020600040205080304" pitchFamily="18" charset="-128"/>
                          <a:cs typeface="Times New Roman"/>
                        </a:rPr>
                        <a:t>中央方式冷凍冷蔵</a:t>
                      </a:r>
                      <a:r>
                        <a:rPr lang="ja-JP" sz="1400" kern="100" dirty="0" smtClean="0">
                          <a:effectLst/>
                          <a:latin typeface="ＭＳ Ｐ明朝" panose="02020600040205080304" pitchFamily="18" charset="-128"/>
                          <a:ea typeface="ＭＳ Ｐ明朝" panose="02020600040205080304" pitchFamily="18" charset="-128"/>
                          <a:cs typeface="Times New Roman"/>
                        </a:rPr>
                        <a:t>機器</a:t>
                      </a:r>
                      <a:endParaRPr lang="en-US" altLang="ja-JP" sz="1400" kern="100" dirty="0" smtClean="0">
                        <a:effectLst/>
                        <a:latin typeface="ＭＳ Ｐ明朝" panose="02020600040205080304" pitchFamily="18" charset="-128"/>
                        <a:ea typeface="ＭＳ Ｐ明朝" panose="02020600040205080304" pitchFamily="18" charset="-128"/>
                        <a:cs typeface="Times New Roman"/>
                      </a:endParaRPr>
                    </a:p>
                    <a:p>
                      <a:pPr algn="just">
                        <a:spcAft>
                          <a:spcPts val="0"/>
                        </a:spcAft>
                      </a:pPr>
                      <a:r>
                        <a:rPr lang="ja-JP" sz="1000" kern="100" dirty="0" smtClean="0">
                          <a:effectLst/>
                          <a:latin typeface="ＭＳ Ｐ明朝" panose="02020600040205080304" pitchFamily="18" charset="-128"/>
                          <a:ea typeface="ＭＳ Ｐ明朝" panose="02020600040205080304" pitchFamily="18" charset="-128"/>
                          <a:cs typeface="Times New Roman"/>
                        </a:rPr>
                        <a:t>（</a:t>
                      </a:r>
                      <a:r>
                        <a:rPr lang="ja-JP" sz="1000" kern="100" dirty="0">
                          <a:effectLst/>
                          <a:latin typeface="ＭＳ Ｐ明朝" panose="02020600040205080304" pitchFamily="18" charset="-128"/>
                          <a:ea typeface="ＭＳ Ｐ明朝" panose="02020600040205080304" pitchFamily="18" charset="-128"/>
                          <a:cs typeface="Times New Roman"/>
                        </a:rPr>
                        <a:t>５万㎥以上の新設冷凍冷蔵倉庫等に出荷されるものに限る）</a:t>
                      </a:r>
                      <a:endParaRPr lang="ja-JP" sz="120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0" kern="100" dirty="0" smtClean="0">
                          <a:effectLst/>
                          <a:latin typeface="ＭＳ Ｐ明朝" panose="02020600040205080304" pitchFamily="18" charset="-128"/>
                          <a:ea typeface="ＭＳ Ｐ明朝" panose="02020600040205080304" pitchFamily="18" charset="-128"/>
                          <a:cs typeface="Times New Roman"/>
                        </a:rPr>
                        <a:t>R22</a:t>
                      </a:r>
                      <a:r>
                        <a:rPr lang="en-US" sz="1200" b="0" kern="100" dirty="0" smtClean="0">
                          <a:effectLst/>
                          <a:latin typeface="ＭＳ Ｐ明朝" panose="02020600040205080304" pitchFamily="18" charset="-128"/>
                          <a:ea typeface="ＭＳ Ｐ明朝" panose="02020600040205080304" pitchFamily="18" charset="-128"/>
                          <a:cs typeface="Times New Roman"/>
                        </a:rPr>
                        <a:t>(</a:t>
                      </a:r>
                      <a:r>
                        <a:rPr lang="en-US" altLang="ja-JP" sz="1200" b="0" kern="100" dirty="0" smtClean="0">
                          <a:effectLst/>
                          <a:latin typeface="ＭＳ Ｐ明朝" panose="02020600040205080304" pitchFamily="18" charset="-128"/>
                          <a:ea typeface="ＭＳ Ｐ明朝" panose="02020600040205080304" pitchFamily="18" charset="-128"/>
                          <a:cs typeface="Times New Roman"/>
                        </a:rPr>
                        <a:t>1810</a:t>
                      </a:r>
                      <a:r>
                        <a:rPr lang="en-US" sz="1200" b="0" kern="100" dirty="0" smtClean="0">
                          <a:effectLst/>
                          <a:latin typeface="ＭＳ Ｐ明朝" panose="02020600040205080304" pitchFamily="18" charset="-128"/>
                          <a:ea typeface="ＭＳ Ｐ明朝" panose="02020600040205080304" pitchFamily="18" charset="-128"/>
                          <a:cs typeface="Times New Roman"/>
                        </a:rPr>
                        <a:t>)</a:t>
                      </a:r>
                      <a:r>
                        <a:rPr kumimoji="1" lang="en-US" altLang="ja-JP"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b="0" kern="100" dirty="0" smtClean="0">
                          <a:effectLst/>
                          <a:latin typeface="ＭＳ Ｐ明朝" panose="02020600040205080304" pitchFamily="18" charset="-128"/>
                          <a:ea typeface="ＭＳ Ｐ明朝" panose="02020600040205080304" pitchFamily="18" charset="-128"/>
                          <a:cs typeface="Times New Roman"/>
                        </a:rPr>
                        <a:t>R404A(3920)</a:t>
                      </a: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0" kern="100" dirty="0" smtClean="0">
                          <a:effectLst/>
                          <a:latin typeface="ＭＳ Ｐ明朝" panose="02020600040205080304" pitchFamily="18" charset="-128"/>
                          <a:ea typeface="ＭＳ Ｐ明朝" panose="02020600040205080304" pitchFamily="18" charset="-128"/>
                          <a:cs typeface="Times New Roman"/>
                        </a:rPr>
                        <a:t>アンモニア（１）</a:t>
                      </a:r>
                      <a:endParaRPr lang="ja-JP" sz="1200" b="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ja-JP" sz="1400" kern="100" dirty="0">
                          <a:effectLst/>
                          <a:latin typeface="ＭＳ Ｐ明朝" panose="02020600040205080304" pitchFamily="18" charset="-128"/>
                          <a:ea typeface="ＭＳ Ｐ明朝" panose="02020600040205080304" pitchFamily="18" charset="-128"/>
                          <a:cs typeface="Times New Roman"/>
                        </a:rPr>
                        <a:t>１００</a:t>
                      </a:r>
                      <a:endParaRPr lang="ja-JP" sz="120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ja-JP" sz="1400" kern="100" dirty="0">
                          <a:effectLst/>
                          <a:latin typeface="ＭＳ Ｐ明朝" panose="02020600040205080304" pitchFamily="18" charset="-128"/>
                          <a:ea typeface="ＭＳ Ｐ明朝" panose="02020600040205080304" pitchFamily="18" charset="-128"/>
                          <a:cs typeface="Times New Roman"/>
                        </a:rPr>
                        <a:t>２０１９</a:t>
                      </a:r>
                      <a:endParaRPr lang="ja-JP" sz="120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510691">
                <a:tc>
                  <a:txBody>
                    <a:bodyPr/>
                    <a:lstStyle/>
                    <a:p>
                      <a:pPr algn="just">
                        <a:spcAft>
                          <a:spcPts val="0"/>
                        </a:spcAft>
                      </a:pPr>
                      <a:r>
                        <a:rPr lang="ja-JP" sz="1400" kern="100" dirty="0">
                          <a:effectLst/>
                          <a:latin typeface="ＭＳ Ｐ明朝" panose="02020600040205080304" pitchFamily="18" charset="-128"/>
                          <a:ea typeface="ＭＳ Ｐ明朝" panose="02020600040205080304" pitchFamily="18" charset="-128"/>
                          <a:cs typeface="Times New Roman"/>
                        </a:rPr>
                        <a:t>自動車用空調</a:t>
                      </a:r>
                      <a:r>
                        <a:rPr lang="ja-JP" sz="1400" kern="100" dirty="0" smtClean="0">
                          <a:effectLst/>
                          <a:latin typeface="ＭＳ Ｐ明朝" panose="02020600040205080304" pitchFamily="18" charset="-128"/>
                          <a:ea typeface="ＭＳ Ｐ明朝" panose="02020600040205080304" pitchFamily="18" charset="-128"/>
                          <a:cs typeface="Times New Roman"/>
                        </a:rPr>
                        <a:t>機器</a:t>
                      </a:r>
                      <a:endParaRPr lang="en-US" altLang="ja-JP" sz="1400" kern="100" dirty="0" smtClean="0">
                        <a:effectLst/>
                        <a:latin typeface="ＭＳ Ｐ明朝" panose="02020600040205080304" pitchFamily="18" charset="-128"/>
                        <a:ea typeface="ＭＳ Ｐ明朝" panose="02020600040205080304" pitchFamily="18" charset="-128"/>
                        <a:cs typeface="Times New Roman"/>
                      </a:endParaRPr>
                    </a:p>
                    <a:p>
                      <a:pPr algn="just">
                        <a:spcAft>
                          <a:spcPts val="0"/>
                        </a:spcAft>
                      </a:pPr>
                      <a:r>
                        <a:rPr lang="ja-JP" sz="1000" kern="100" dirty="0" smtClean="0">
                          <a:effectLst/>
                          <a:latin typeface="ＭＳ Ｐ明朝" panose="02020600040205080304" pitchFamily="18" charset="-128"/>
                          <a:ea typeface="ＭＳ Ｐ明朝" panose="02020600040205080304" pitchFamily="18" charset="-128"/>
                          <a:cs typeface="Times New Roman"/>
                        </a:rPr>
                        <a:t>（</a:t>
                      </a:r>
                      <a:r>
                        <a:rPr lang="ja-JP" sz="1000" kern="100" dirty="0">
                          <a:effectLst/>
                          <a:latin typeface="ＭＳ Ｐ明朝" panose="02020600040205080304" pitchFamily="18" charset="-128"/>
                          <a:ea typeface="ＭＳ Ｐ明朝" panose="02020600040205080304" pitchFamily="18" charset="-128"/>
                          <a:cs typeface="Times New Roman"/>
                        </a:rPr>
                        <a:t>乗用自動車に限り、定員１１人以上のものを除く）</a:t>
                      </a:r>
                      <a:endParaRPr lang="ja-JP" sz="120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1200" b="0" kern="100" dirty="0">
                          <a:effectLst/>
                          <a:latin typeface="ＭＳ Ｐ明朝" panose="02020600040205080304" pitchFamily="18" charset="-128"/>
                          <a:ea typeface="ＭＳ Ｐ明朝" panose="02020600040205080304" pitchFamily="18" charset="-128"/>
                          <a:cs typeface="Times New Roman"/>
                        </a:rPr>
                        <a:t>R134a(1430</a:t>
                      </a:r>
                      <a:r>
                        <a:rPr lang="en-US" sz="1200" b="0" kern="100" dirty="0" smtClean="0">
                          <a:effectLst/>
                          <a:latin typeface="ＭＳ Ｐ明朝" panose="02020600040205080304" pitchFamily="18" charset="-128"/>
                          <a:ea typeface="ＭＳ Ｐ明朝" panose="02020600040205080304" pitchFamily="18" charset="-128"/>
                          <a:cs typeface="Times New Roman"/>
                        </a:rPr>
                        <a:t>)</a:t>
                      </a:r>
                      <a:r>
                        <a:rPr lang="ja-JP" altLang="en-US" sz="1200" b="0" kern="100" dirty="0" smtClean="0">
                          <a:effectLst/>
                          <a:latin typeface="ＭＳ Ｐ明朝" panose="02020600040205080304" pitchFamily="18" charset="-128"/>
                          <a:ea typeface="ＭＳ Ｐ明朝" panose="02020600040205080304" pitchFamily="18" charset="-128"/>
                          <a:cs typeface="Times New Roman"/>
                        </a:rPr>
                        <a:t>＊</a:t>
                      </a:r>
                      <a:endParaRPr lang="ja-JP" sz="1200" b="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ja-JP" sz="1400" kern="100" dirty="0">
                          <a:effectLst/>
                          <a:latin typeface="ＭＳ Ｐ明朝" panose="02020600040205080304" pitchFamily="18" charset="-128"/>
                          <a:ea typeface="ＭＳ Ｐ明朝" panose="02020600040205080304" pitchFamily="18" charset="-128"/>
                          <a:cs typeface="Times New Roman"/>
                        </a:rPr>
                        <a:t>１５０</a:t>
                      </a:r>
                      <a:endParaRPr lang="ja-JP" sz="120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ja-JP" sz="1400" kern="100" dirty="0">
                          <a:effectLst/>
                          <a:latin typeface="ＭＳ Ｐ明朝" panose="02020600040205080304" pitchFamily="18" charset="-128"/>
                          <a:ea typeface="ＭＳ Ｐ明朝" panose="02020600040205080304" pitchFamily="18" charset="-128"/>
                          <a:cs typeface="Times New Roman"/>
                        </a:rPr>
                        <a:t>２０２３</a:t>
                      </a:r>
                      <a:endParaRPr lang="ja-JP" sz="120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448082">
                <a:tc>
                  <a:txBody>
                    <a:bodyPr/>
                    <a:lstStyle/>
                    <a:p>
                      <a:pPr algn="just">
                        <a:spcAft>
                          <a:spcPts val="0"/>
                        </a:spcAft>
                      </a:pPr>
                      <a:r>
                        <a:rPr lang="ja-JP" sz="1400" kern="100">
                          <a:effectLst/>
                          <a:latin typeface="ＭＳ Ｐ明朝" panose="02020600040205080304" pitchFamily="18" charset="-128"/>
                          <a:ea typeface="ＭＳ Ｐ明朝" panose="02020600040205080304" pitchFamily="18" charset="-128"/>
                          <a:cs typeface="Times New Roman"/>
                        </a:rPr>
                        <a:t>硬質ウレタンフォーム</a:t>
                      </a:r>
                      <a:r>
                        <a:rPr lang="ja-JP" sz="1000" kern="100">
                          <a:effectLst/>
                          <a:latin typeface="ＭＳ Ｐ明朝" panose="02020600040205080304" pitchFamily="18" charset="-128"/>
                          <a:ea typeface="ＭＳ Ｐ明朝" panose="02020600040205080304" pitchFamily="18" charset="-128"/>
                          <a:cs typeface="Times New Roman"/>
                        </a:rPr>
                        <a:t>（現場発泡用のうち住宅建材用に限る）</a:t>
                      </a:r>
                      <a:endParaRPr lang="ja-JP" sz="1200" kern="10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0" kern="100" dirty="0">
                          <a:effectLst/>
                          <a:latin typeface="ＭＳ Ｐ明朝" panose="02020600040205080304" pitchFamily="18" charset="-128"/>
                          <a:ea typeface="ＭＳ Ｐ明朝" panose="02020600040205080304" pitchFamily="18" charset="-128"/>
                          <a:cs typeface="Times New Roman"/>
                        </a:rPr>
                        <a:t>HFC-245fa(1030)</a:t>
                      </a:r>
                      <a:endParaRPr lang="ja-JP" sz="1200" b="0" kern="100" dirty="0">
                        <a:effectLst/>
                        <a:latin typeface="ＭＳ Ｐ明朝" panose="02020600040205080304" pitchFamily="18" charset="-128"/>
                        <a:ea typeface="ＭＳ Ｐ明朝" panose="02020600040205080304" pitchFamily="18" charset="-128"/>
                        <a:cs typeface="Times New Roman"/>
                      </a:endParaRPr>
                    </a:p>
                    <a:p>
                      <a:pPr algn="ctr">
                        <a:spcAft>
                          <a:spcPts val="0"/>
                        </a:spcAft>
                      </a:pPr>
                      <a:r>
                        <a:rPr lang="en-US" sz="1200" b="0" kern="100" dirty="0">
                          <a:effectLst/>
                          <a:latin typeface="ＭＳ Ｐ明朝" panose="02020600040205080304" pitchFamily="18" charset="-128"/>
                          <a:ea typeface="ＭＳ Ｐ明朝" panose="02020600040205080304" pitchFamily="18" charset="-128"/>
                          <a:cs typeface="Times New Roman"/>
                        </a:rPr>
                        <a:t>HFC-365mfc(795</a:t>
                      </a:r>
                      <a:r>
                        <a:rPr lang="en-US" sz="1200" b="0" kern="100" dirty="0" smtClean="0">
                          <a:effectLst/>
                          <a:latin typeface="ＭＳ Ｐ明朝" panose="02020600040205080304" pitchFamily="18" charset="-128"/>
                          <a:ea typeface="ＭＳ Ｐ明朝" panose="02020600040205080304" pitchFamily="18" charset="-128"/>
                          <a:cs typeface="Times New Roman"/>
                        </a:rPr>
                        <a:t>)</a:t>
                      </a:r>
                    </a:p>
                    <a:p>
                      <a:pPr algn="ctr">
                        <a:spcAft>
                          <a:spcPts val="0"/>
                        </a:spcAft>
                      </a:pPr>
                      <a:r>
                        <a:rPr lang="en-US" altLang="ja-JP" sz="1200" b="0" kern="100" dirty="0" smtClean="0">
                          <a:effectLst/>
                          <a:latin typeface="ＭＳ Ｐ明朝" panose="02020600040205080304" pitchFamily="18" charset="-128"/>
                          <a:ea typeface="ＭＳ Ｐ明朝" panose="02020600040205080304" pitchFamily="18" charset="-128"/>
                          <a:cs typeface="Times New Roman"/>
                        </a:rPr>
                        <a:t>HC</a:t>
                      </a:r>
                      <a:endParaRPr lang="ja-JP" sz="1200" b="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effectLst/>
                          <a:latin typeface="ＭＳ Ｐ明朝" panose="02020600040205080304" pitchFamily="18" charset="-128"/>
                          <a:ea typeface="ＭＳ Ｐ明朝" panose="02020600040205080304" pitchFamily="18" charset="-128"/>
                          <a:cs typeface="Times New Roman"/>
                        </a:rPr>
                        <a:t>１００</a:t>
                      </a:r>
                      <a:endParaRPr lang="ja-JP" sz="1200" kern="10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ＭＳ Ｐ明朝" panose="02020600040205080304" pitchFamily="18" charset="-128"/>
                          <a:ea typeface="ＭＳ Ｐ明朝" panose="02020600040205080304" pitchFamily="18" charset="-128"/>
                          <a:cs typeface="Times New Roman"/>
                        </a:rPr>
                        <a:t>２０２０</a:t>
                      </a:r>
                      <a:endParaRPr lang="ja-JP" sz="120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703">
                <a:tc>
                  <a:txBody>
                    <a:bodyPr/>
                    <a:lstStyle/>
                    <a:p>
                      <a:pPr algn="just">
                        <a:spcAft>
                          <a:spcPts val="0"/>
                        </a:spcAft>
                      </a:pPr>
                      <a:r>
                        <a:rPr lang="ja-JP" sz="1400" kern="100">
                          <a:effectLst/>
                          <a:latin typeface="ＭＳ Ｐ明朝" panose="02020600040205080304" pitchFamily="18" charset="-128"/>
                          <a:ea typeface="ＭＳ Ｐ明朝" panose="02020600040205080304" pitchFamily="18" charset="-128"/>
                          <a:cs typeface="Times New Roman"/>
                        </a:rPr>
                        <a:t>ダストブロワー</a:t>
                      </a:r>
                      <a:r>
                        <a:rPr lang="ja-JP" sz="1000" kern="100">
                          <a:effectLst/>
                          <a:latin typeface="ＭＳ Ｐ明朝" panose="02020600040205080304" pitchFamily="18" charset="-128"/>
                          <a:ea typeface="ＭＳ Ｐ明朝" panose="02020600040205080304" pitchFamily="18" charset="-128"/>
                          <a:cs typeface="Times New Roman"/>
                        </a:rPr>
                        <a:t>（不燃性を要する用途のものを除く）</a:t>
                      </a:r>
                      <a:endParaRPr lang="ja-JP" sz="1200" kern="10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0" kern="100" dirty="0">
                          <a:effectLst/>
                          <a:latin typeface="ＭＳ Ｐ明朝" panose="02020600040205080304" pitchFamily="18" charset="-128"/>
                          <a:ea typeface="ＭＳ Ｐ明朝" panose="02020600040205080304" pitchFamily="18" charset="-128"/>
                          <a:cs typeface="Times New Roman"/>
                        </a:rPr>
                        <a:t>HFC-134a(1430)</a:t>
                      </a:r>
                      <a:endParaRPr lang="ja-JP" sz="1200" b="0" kern="100" dirty="0">
                        <a:effectLst/>
                        <a:latin typeface="ＭＳ Ｐ明朝" panose="02020600040205080304" pitchFamily="18" charset="-128"/>
                        <a:ea typeface="ＭＳ Ｐ明朝" panose="02020600040205080304" pitchFamily="18" charset="-128"/>
                        <a:cs typeface="Times New Roman"/>
                      </a:endParaRPr>
                    </a:p>
                    <a:p>
                      <a:pPr algn="ctr">
                        <a:spcAft>
                          <a:spcPts val="0"/>
                        </a:spcAft>
                      </a:pPr>
                      <a:r>
                        <a:rPr lang="en-US" sz="1200" b="0" kern="100" dirty="0">
                          <a:effectLst/>
                          <a:latin typeface="ＭＳ Ｐ明朝" panose="02020600040205080304" pitchFamily="18" charset="-128"/>
                          <a:ea typeface="ＭＳ Ｐ明朝" panose="02020600040205080304" pitchFamily="18" charset="-128"/>
                          <a:cs typeface="Times New Roman"/>
                        </a:rPr>
                        <a:t>HFC-152a(124</a:t>
                      </a:r>
                      <a:r>
                        <a:rPr lang="en-US" sz="1200" b="0" kern="100" dirty="0" smtClean="0">
                          <a:effectLst/>
                          <a:latin typeface="ＭＳ Ｐ明朝" panose="02020600040205080304" pitchFamily="18" charset="-128"/>
                          <a:ea typeface="ＭＳ Ｐ明朝" panose="02020600040205080304" pitchFamily="18" charset="-128"/>
                          <a:cs typeface="Times New Roman"/>
                        </a:rPr>
                        <a:t>)</a:t>
                      </a:r>
                    </a:p>
                    <a:p>
                      <a:pPr algn="ctr">
                        <a:spcAft>
                          <a:spcPts val="0"/>
                        </a:spcAft>
                      </a:pPr>
                      <a:r>
                        <a:rPr lang="en-US" altLang="ja-JP" sz="1200" b="0" dirty="0" smtClean="0">
                          <a:latin typeface="ＭＳ Ｐ明朝" panose="02020600040205080304" pitchFamily="18" charset="-128"/>
                          <a:ea typeface="ＭＳ Ｐ明朝" panose="02020600040205080304" pitchFamily="18" charset="-128"/>
                        </a:rPr>
                        <a:t>CO2(1)</a:t>
                      </a:r>
                      <a:r>
                        <a:rPr lang="ja-JP" altLang="en-US" sz="1200" b="0" dirty="0" err="1" smtClean="0">
                          <a:latin typeface="ＭＳ Ｐ明朝" panose="02020600040205080304" pitchFamily="18" charset="-128"/>
                          <a:ea typeface="ＭＳ Ｐ明朝" panose="02020600040205080304" pitchFamily="18" charset="-128"/>
                        </a:rPr>
                        <a:t>、</a:t>
                      </a:r>
                      <a:r>
                        <a:rPr lang="en-US" altLang="ja-JP" sz="1200" b="0" dirty="0" smtClean="0">
                          <a:latin typeface="ＭＳ Ｐ明朝" panose="02020600040205080304" pitchFamily="18" charset="-128"/>
                          <a:ea typeface="ＭＳ Ｐ明朝" panose="02020600040205080304" pitchFamily="18" charset="-128"/>
                        </a:rPr>
                        <a:t>DME(1) </a:t>
                      </a:r>
                      <a:endParaRPr lang="ja-JP" sz="1200" b="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ＭＳ Ｐ明朝" panose="02020600040205080304" pitchFamily="18" charset="-128"/>
                          <a:ea typeface="ＭＳ Ｐ明朝" panose="02020600040205080304" pitchFamily="18" charset="-128"/>
                          <a:cs typeface="Times New Roman"/>
                        </a:rPr>
                        <a:t>１０</a:t>
                      </a:r>
                      <a:endParaRPr lang="ja-JP" sz="120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ＭＳ Ｐ明朝" panose="02020600040205080304" pitchFamily="18" charset="-128"/>
                          <a:ea typeface="ＭＳ Ｐ明朝" panose="02020600040205080304" pitchFamily="18" charset="-128"/>
                          <a:cs typeface="Times New Roman"/>
                        </a:rPr>
                        <a:t>２０１９</a:t>
                      </a:r>
                      <a:endParaRPr lang="ja-JP" sz="1200" kern="100" dirty="0">
                        <a:effectLst/>
                        <a:latin typeface="ＭＳ Ｐ明朝" panose="02020600040205080304" pitchFamily="18" charset="-128"/>
                        <a:ea typeface="ＭＳ Ｐ明朝" panose="02020600040205080304" pitchFamily="18" charset="-128"/>
                        <a:cs typeface="Times New Roman"/>
                      </a:endParaRPr>
                    </a:p>
                  </a:txBody>
                  <a:tcPr marL="74298" marR="7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タイトル 1"/>
          <p:cNvSpPr txBox="1">
            <a:spLocks/>
          </p:cNvSpPr>
          <p:nvPr/>
        </p:nvSpPr>
        <p:spPr bwMode="auto">
          <a:xfrm>
            <a:off x="398483" y="620688"/>
            <a:ext cx="8429684" cy="100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lvl1pPr algn="ctr" rtl="0" eaLnBrk="1" fontAlgn="base" hangingPunct="1">
              <a:spcBef>
                <a:spcPct val="0"/>
              </a:spcBef>
              <a:spcAft>
                <a:spcPct val="0"/>
              </a:spcAft>
              <a:defRPr kumimoji="1" sz="3600" b="1" kern="1200">
                <a:solidFill>
                  <a:srgbClr val="0070C0"/>
                </a:solidFill>
                <a:effectLst/>
                <a:latin typeface="メイリオ" pitchFamily="50" charset="-128"/>
                <a:ea typeface="メイリオ" pitchFamily="50" charset="-128"/>
                <a:cs typeface="メイリオ" pitchFamily="50" charset="-128"/>
              </a:defRPr>
            </a:lvl1pPr>
            <a:lvl2pPr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2pPr>
            <a:lvl3pPr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3pPr>
            <a:lvl4pPr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4pPr>
            <a:lvl5pPr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5pPr>
            <a:lvl6pPr marL="457200"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6pPr>
            <a:lvl7pPr marL="914400"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7pPr>
            <a:lvl8pPr marL="1371600"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8pPr>
            <a:lvl9pPr marL="1828800" algn="ctr" rtl="0" eaLnBrk="1" fontAlgn="base" hangingPunct="1">
              <a:spcBef>
                <a:spcPct val="0"/>
              </a:spcBef>
              <a:spcAft>
                <a:spcPct val="0"/>
              </a:spcAft>
              <a:defRPr kumimoji="1" sz="3600" b="1">
                <a:solidFill>
                  <a:srgbClr val="0070C0"/>
                </a:solidFill>
                <a:latin typeface="メイリオ" charset="0"/>
                <a:ea typeface="メイリオ" charset="0"/>
                <a:cs typeface="メイリオ" charset="0"/>
              </a:defRPr>
            </a:lvl9pPr>
          </a:lstStyle>
          <a:p>
            <a:r>
              <a:rPr lang="ja-JP" altLang="en-US" sz="3100" dirty="0" smtClean="0"/>
              <a:t>「フロン排出抑制法」の指定製品</a:t>
            </a:r>
            <a:endParaRPr lang="en-US" altLang="ja-JP" sz="3100" dirty="0" smtClean="0"/>
          </a:p>
          <a:p>
            <a:r>
              <a:rPr lang="ja-JP" altLang="en-US" sz="3100" dirty="0" smtClean="0"/>
              <a:t>　～</a:t>
            </a:r>
            <a:r>
              <a:rPr lang="en-US" altLang="ja-JP" sz="3100" dirty="0" smtClean="0"/>
              <a:t>GWP</a:t>
            </a:r>
            <a:r>
              <a:rPr lang="ja-JP" altLang="en-US" sz="3100" dirty="0" smtClean="0"/>
              <a:t>目標：空調は</a:t>
            </a:r>
            <a:r>
              <a:rPr lang="en-US" altLang="ja-JP" sz="3100" dirty="0" smtClean="0"/>
              <a:t>R32</a:t>
            </a:r>
            <a:r>
              <a:rPr lang="ja-JP" altLang="en-US" sz="3100" dirty="0" smtClean="0"/>
              <a:t>・あとは現状追認？～</a:t>
            </a:r>
            <a:endParaRPr lang="ja-JP" altLang="en-US" sz="3100" dirty="0"/>
          </a:p>
        </p:txBody>
      </p:sp>
      <p:sp>
        <p:nvSpPr>
          <p:cNvPr id="7" name="正方形/長方形 6"/>
          <p:cNvSpPr/>
          <p:nvPr/>
        </p:nvSpPr>
        <p:spPr>
          <a:xfrm>
            <a:off x="4788024" y="2420888"/>
            <a:ext cx="1008112"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788024" y="3501008"/>
            <a:ext cx="1008112"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788024" y="4061170"/>
            <a:ext cx="1008112"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80966" y="3989433"/>
            <a:ext cx="706658" cy="143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380312" y="1844824"/>
            <a:ext cx="1008112" cy="38884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80966" y="6093296"/>
            <a:ext cx="6159571" cy="646331"/>
          </a:xfrm>
          <a:prstGeom prst="rect">
            <a:avLst/>
          </a:prstGeom>
          <a:noFill/>
        </p:spPr>
        <p:txBody>
          <a:bodyPr wrap="none" rtlCol="0">
            <a:spAutoFit/>
          </a:bodyPr>
          <a:lstStyle/>
          <a:p>
            <a:r>
              <a:rPr kumimoji="1" lang="ja-JP" altLang="en-US" dirty="0" smtClean="0"/>
              <a:t>参考）欧州</a:t>
            </a:r>
            <a:r>
              <a:rPr kumimoji="1" lang="en-US" altLang="ja-JP" dirty="0" smtClean="0"/>
              <a:t>MAC</a:t>
            </a:r>
            <a:r>
              <a:rPr kumimoji="1" lang="ja-JP" altLang="en-US" dirty="0" smtClean="0"/>
              <a:t>規制・・・</a:t>
            </a:r>
            <a:r>
              <a:rPr kumimoji="1" lang="en-US" altLang="ja-JP" dirty="0" smtClean="0"/>
              <a:t>GWP</a:t>
            </a:r>
            <a:r>
              <a:rPr kumimoji="1" lang="ja-JP" altLang="en-US" dirty="0" smtClean="0"/>
              <a:t>１５０を超えるカーエアコンは禁止</a:t>
            </a:r>
            <a:endParaRPr kumimoji="1" lang="en-US" altLang="ja-JP" dirty="0" smtClean="0"/>
          </a:p>
          <a:p>
            <a:r>
              <a:rPr lang="ja-JP" altLang="en-US" dirty="0"/>
              <a:t>　</a:t>
            </a:r>
            <a:r>
              <a:rPr lang="ja-JP" altLang="en-US" dirty="0" smtClean="0"/>
              <a:t>　　　</a:t>
            </a:r>
            <a:r>
              <a:rPr kumimoji="1" lang="ja-JP" altLang="en-US" dirty="0" smtClean="0"/>
              <a:t>新型車：</a:t>
            </a:r>
            <a:r>
              <a:rPr kumimoji="1" lang="en-US" altLang="ja-JP" dirty="0" smtClean="0"/>
              <a:t>2013</a:t>
            </a:r>
            <a:r>
              <a:rPr kumimoji="1" lang="ja-JP" altLang="en-US" dirty="0" smtClean="0"/>
              <a:t>年～　全ての新車：</a:t>
            </a:r>
            <a:r>
              <a:rPr kumimoji="1" lang="en-US" altLang="ja-JP" dirty="0" smtClean="0"/>
              <a:t>2017</a:t>
            </a:r>
            <a:r>
              <a:rPr kumimoji="1" lang="ja-JP" altLang="en-US" dirty="0" smtClean="0"/>
              <a:t>年～</a:t>
            </a:r>
            <a:endParaRPr kumimoji="1" lang="ja-JP" altLang="en-US" dirty="0"/>
          </a:p>
        </p:txBody>
      </p:sp>
      <p:sp>
        <p:nvSpPr>
          <p:cNvPr id="13" name="正方形/長方形 12"/>
          <p:cNvSpPr/>
          <p:nvPr/>
        </p:nvSpPr>
        <p:spPr>
          <a:xfrm>
            <a:off x="487014" y="4273044"/>
            <a:ext cx="2860850" cy="3800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87013" y="6093296"/>
            <a:ext cx="6153523"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4"/>
          <p:cNvSpPr>
            <a:spLocks noGrp="1"/>
          </p:cNvSpPr>
          <p:nvPr>
            <p:ph type="sldNum" sz="quarter" idx="12"/>
          </p:nvPr>
        </p:nvSpPr>
        <p:spPr/>
        <p:txBody>
          <a:bodyPr/>
          <a:lstStyle/>
          <a:p>
            <a:fld id="{7829DF02-B7C0-4A28-8AE4-ADEA3EF7FB7A}" type="slidenum">
              <a:rPr lang="ja-JP" altLang="en-US" smtClean="0"/>
              <a:pPr/>
              <a:t>7</a:t>
            </a:fld>
            <a:endParaRPr lang="ja-JP" altLang="en-US"/>
          </a:p>
        </p:txBody>
      </p:sp>
    </p:spTree>
    <p:extLst>
      <p:ext uri="{BB962C8B-B14F-4D97-AF65-F5344CB8AC3E}">
        <p14:creationId xmlns:p14="http://schemas.microsoft.com/office/powerpoint/2010/main" val="1869790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角丸四角形 39"/>
          <p:cNvSpPr/>
          <p:nvPr/>
        </p:nvSpPr>
        <p:spPr>
          <a:xfrm>
            <a:off x="3621416" y="5138680"/>
            <a:ext cx="2098266" cy="428280"/>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100" dirty="0" smtClean="0"/>
              <a:t>Ｃｆ）</a:t>
            </a:r>
            <a:r>
              <a:rPr kumimoji="1" lang="en-US" altLang="ja-JP" sz="1100" dirty="0" smtClean="0"/>
              <a:t>1990</a:t>
            </a:r>
            <a:r>
              <a:rPr kumimoji="1" lang="ja-JP" altLang="en-US" sz="1100" dirty="0" smtClean="0"/>
              <a:t>年初期：フロンは生産規制で回収する必要はない。</a:t>
            </a:r>
            <a:endParaRPr kumimoji="1" lang="ja-JP" altLang="en-US" sz="1100" dirty="0"/>
          </a:p>
        </p:txBody>
      </p:sp>
      <p:sp>
        <p:nvSpPr>
          <p:cNvPr id="46" name="星 5 45"/>
          <p:cNvSpPr/>
          <p:nvPr/>
        </p:nvSpPr>
        <p:spPr>
          <a:xfrm>
            <a:off x="706146" y="5496057"/>
            <a:ext cx="1107555" cy="93610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08893" y="678264"/>
            <a:ext cx="8513993" cy="734512"/>
          </a:xfrm>
        </p:spPr>
        <p:txBody>
          <a:bodyPr/>
          <a:lstStyle/>
          <a:p>
            <a:r>
              <a:rPr kumimoji="1" lang="ja-JP" altLang="en-US" sz="2400" dirty="0" smtClean="0"/>
              <a:t>冷媒フロンの歴史から得る教訓</a:t>
            </a:r>
            <a:r>
              <a:rPr kumimoji="1" lang="en-US" altLang="ja-JP" sz="2400" dirty="0" smtClean="0"/>
              <a:t/>
            </a:r>
            <a:br>
              <a:rPr kumimoji="1" lang="en-US" altLang="ja-JP" sz="2400" dirty="0" smtClean="0"/>
            </a:br>
            <a:r>
              <a:rPr lang="ja-JP" altLang="en-US" dirty="0" smtClean="0"/>
              <a:t>度々</a:t>
            </a:r>
            <a:r>
              <a:rPr lang="en-US" altLang="ja-JP" dirty="0" smtClean="0"/>
              <a:t>”</a:t>
            </a:r>
            <a:r>
              <a:rPr lang="ja-JP" altLang="en-US" dirty="0" smtClean="0"/>
              <a:t>次のフロン</a:t>
            </a:r>
            <a:r>
              <a:rPr lang="en-US" altLang="ja-JP" dirty="0" smtClean="0"/>
              <a:t>”</a:t>
            </a:r>
            <a:r>
              <a:rPr lang="ja-JP" altLang="en-US" dirty="0" smtClean="0"/>
              <a:t>に転換された冷媒</a:t>
            </a:r>
            <a:endParaRPr kumimoji="1" lang="ja-JP" altLang="en-US" dirty="0"/>
          </a:p>
        </p:txBody>
      </p:sp>
      <p:sp>
        <p:nvSpPr>
          <p:cNvPr id="6" name="テキスト ボックス 5"/>
          <p:cNvSpPr txBox="1"/>
          <p:nvPr/>
        </p:nvSpPr>
        <p:spPr>
          <a:xfrm>
            <a:off x="971600" y="1615748"/>
            <a:ext cx="915635" cy="276999"/>
          </a:xfrm>
          <a:prstGeom prst="rect">
            <a:avLst/>
          </a:prstGeom>
          <a:noFill/>
        </p:spPr>
        <p:txBody>
          <a:bodyPr wrap="none" rtlCol="0">
            <a:spAutoFit/>
          </a:bodyPr>
          <a:lstStyle/>
          <a:p>
            <a:r>
              <a:rPr kumimoji="1" lang="ja-JP" altLang="en-US" sz="1200" dirty="0" smtClean="0"/>
              <a:t>１９７０年代</a:t>
            </a:r>
            <a:endParaRPr kumimoji="1" lang="ja-JP" altLang="en-US" sz="1200" dirty="0"/>
          </a:p>
        </p:txBody>
      </p:sp>
      <p:sp>
        <p:nvSpPr>
          <p:cNvPr id="7" name="テキスト ボックス 6"/>
          <p:cNvSpPr txBox="1"/>
          <p:nvPr/>
        </p:nvSpPr>
        <p:spPr>
          <a:xfrm>
            <a:off x="2483768" y="1615748"/>
            <a:ext cx="915635" cy="276999"/>
          </a:xfrm>
          <a:prstGeom prst="rect">
            <a:avLst/>
          </a:prstGeom>
          <a:noFill/>
        </p:spPr>
        <p:txBody>
          <a:bodyPr wrap="none" rtlCol="0">
            <a:spAutoFit/>
          </a:bodyPr>
          <a:lstStyle/>
          <a:p>
            <a:r>
              <a:rPr kumimoji="1" lang="ja-JP" altLang="en-US" sz="1200" dirty="0" smtClean="0"/>
              <a:t>１９８０年代</a:t>
            </a:r>
            <a:endParaRPr kumimoji="1" lang="ja-JP" altLang="en-US" sz="1200" dirty="0"/>
          </a:p>
        </p:txBody>
      </p:sp>
      <p:cxnSp>
        <p:nvCxnSpPr>
          <p:cNvPr id="9" name="直線矢印コネクタ 8"/>
          <p:cNvCxnSpPr/>
          <p:nvPr/>
        </p:nvCxnSpPr>
        <p:spPr>
          <a:xfrm flipV="1">
            <a:off x="308894" y="1970288"/>
            <a:ext cx="8295554" cy="739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934646" y="1610103"/>
            <a:ext cx="915635" cy="276999"/>
          </a:xfrm>
          <a:prstGeom prst="rect">
            <a:avLst/>
          </a:prstGeom>
          <a:noFill/>
        </p:spPr>
        <p:txBody>
          <a:bodyPr wrap="none" rtlCol="0">
            <a:spAutoFit/>
          </a:bodyPr>
          <a:lstStyle/>
          <a:p>
            <a:r>
              <a:rPr kumimoji="1" lang="ja-JP" altLang="en-US" sz="1200" dirty="0" smtClean="0"/>
              <a:t>１９９０年代</a:t>
            </a:r>
            <a:endParaRPr kumimoji="1" lang="ja-JP" altLang="en-US" sz="1200" dirty="0"/>
          </a:p>
        </p:txBody>
      </p:sp>
      <p:sp>
        <p:nvSpPr>
          <p:cNvPr id="13" name="テキスト ボックス 12"/>
          <p:cNvSpPr txBox="1"/>
          <p:nvPr/>
        </p:nvSpPr>
        <p:spPr>
          <a:xfrm>
            <a:off x="5508104" y="1615748"/>
            <a:ext cx="915635" cy="276999"/>
          </a:xfrm>
          <a:prstGeom prst="rect">
            <a:avLst/>
          </a:prstGeom>
          <a:noFill/>
        </p:spPr>
        <p:txBody>
          <a:bodyPr wrap="none" rtlCol="0">
            <a:spAutoFit/>
          </a:bodyPr>
          <a:lstStyle/>
          <a:p>
            <a:r>
              <a:rPr kumimoji="1" lang="ja-JP" altLang="en-US" sz="1200" dirty="0" smtClean="0"/>
              <a:t>２０００年代</a:t>
            </a:r>
            <a:endParaRPr kumimoji="1" lang="ja-JP" altLang="en-US" sz="1200" dirty="0"/>
          </a:p>
        </p:txBody>
      </p:sp>
      <p:sp>
        <p:nvSpPr>
          <p:cNvPr id="14" name="テキスト ボックス 13"/>
          <p:cNvSpPr txBox="1"/>
          <p:nvPr/>
        </p:nvSpPr>
        <p:spPr>
          <a:xfrm>
            <a:off x="7020272" y="1600956"/>
            <a:ext cx="915635" cy="276999"/>
          </a:xfrm>
          <a:prstGeom prst="rect">
            <a:avLst/>
          </a:prstGeom>
          <a:noFill/>
        </p:spPr>
        <p:txBody>
          <a:bodyPr wrap="none" rtlCol="0">
            <a:spAutoFit/>
          </a:bodyPr>
          <a:lstStyle/>
          <a:p>
            <a:r>
              <a:rPr kumimoji="1" lang="ja-JP" altLang="en-US" sz="1200" dirty="0" smtClean="0"/>
              <a:t>２０１０年代</a:t>
            </a:r>
            <a:endParaRPr kumimoji="1" lang="ja-JP" altLang="en-US" sz="1200" dirty="0"/>
          </a:p>
        </p:txBody>
      </p:sp>
      <p:cxnSp>
        <p:nvCxnSpPr>
          <p:cNvPr id="16" name="直線コネクタ 15"/>
          <p:cNvCxnSpPr/>
          <p:nvPr/>
        </p:nvCxnSpPr>
        <p:spPr>
          <a:xfrm>
            <a:off x="306036" y="3068960"/>
            <a:ext cx="808238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06036" y="4365104"/>
            <a:ext cx="808238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82279" y="2104683"/>
            <a:ext cx="1710725"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1000" dirty="0" smtClean="0"/>
              <a:t>1974</a:t>
            </a:r>
            <a:r>
              <a:rPr kumimoji="1" lang="ja-JP" altLang="en-US" sz="1000" dirty="0" smtClean="0"/>
              <a:t>　科学者がフロンによる</a:t>
            </a:r>
            <a:endParaRPr kumimoji="1" lang="en-US" altLang="ja-JP" sz="1000" dirty="0" smtClean="0"/>
          </a:p>
          <a:p>
            <a:r>
              <a:rPr lang="ja-JP" altLang="en-US" sz="1000" dirty="0"/>
              <a:t>　</a:t>
            </a:r>
            <a:r>
              <a:rPr lang="ja-JP" altLang="en-US" sz="1000" dirty="0" smtClean="0"/>
              <a:t>　　　</a:t>
            </a:r>
            <a:r>
              <a:rPr kumimoji="1" lang="ja-JP" altLang="en-US" sz="1000" dirty="0" smtClean="0"/>
              <a:t>オゾン層破壊を警告</a:t>
            </a:r>
            <a:endParaRPr kumimoji="1" lang="ja-JP" altLang="en-US" sz="1000" dirty="0"/>
          </a:p>
        </p:txBody>
      </p:sp>
      <p:sp>
        <p:nvSpPr>
          <p:cNvPr id="20" name="テキスト ボックス 19"/>
          <p:cNvSpPr txBox="1"/>
          <p:nvPr/>
        </p:nvSpPr>
        <p:spPr>
          <a:xfrm>
            <a:off x="2319457" y="2582560"/>
            <a:ext cx="1165704"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1000" dirty="0" smtClean="0"/>
              <a:t>1984</a:t>
            </a:r>
            <a:r>
              <a:rPr kumimoji="1" lang="ja-JP" altLang="en-US" sz="1000" dirty="0" smtClean="0"/>
              <a:t>　南極上空に</a:t>
            </a:r>
            <a:endParaRPr kumimoji="1" lang="en-US" altLang="ja-JP" sz="1000" dirty="0" smtClean="0"/>
          </a:p>
          <a:p>
            <a:r>
              <a:rPr lang="ja-JP" altLang="en-US" sz="1000" dirty="0"/>
              <a:t>　</a:t>
            </a:r>
            <a:r>
              <a:rPr lang="ja-JP" altLang="en-US" sz="1000" dirty="0" smtClean="0"/>
              <a:t>　　</a:t>
            </a:r>
            <a:r>
              <a:rPr kumimoji="1" lang="ja-JP" altLang="en-US" sz="1000" dirty="0" smtClean="0"/>
              <a:t>オゾンホール</a:t>
            </a:r>
            <a:endParaRPr kumimoji="1" lang="ja-JP" altLang="en-US" sz="1000" dirty="0"/>
          </a:p>
        </p:txBody>
      </p:sp>
      <p:sp>
        <p:nvSpPr>
          <p:cNvPr id="21" name="テキスト ボックス 20"/>
          <p:cNvSpPr txBox="1"/>
          <p:nvPr/>
        </p:nvSpPr>
        <p:spPr>
          <a:xfrm>
            <a:off x="2819596" y="3418763"/>
            <a:ext cx="1951175" cy="24622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sz="1000" dirty="0" smtClean="0"/>
              <a:t>1987</a:t>
            </a:r>
            <a:r>
              <a:rPr kumimoji="1" lang="ja-JP" altLang="en-US" sz="1000" dirty="0" smtClean="0"/>
              <a:t>　</a:t>
            </a:r>
            <a:r>
              <a:rPr lang="ja-JP" altLang="en-US" sz="1000" dirty="0"/>
              <a:t>モントリオール</a:t>
            </a:r>
            <a:r>
              <a:rPr lang="ja-JP" altLang="en-US" sz="1000" dirty="0" smtClean="0"/>
              <a:t>議定書</a:t>
            </a:r>
            <a:r>
              <a:rPr lang="ja-JP" altLang="en-US" sz="1000" dirty="0"/>
              <a:t>採択</a:t>
            </a:r>
            <a:endParaRPr kumimoji="1" lang="ja-JP" altLang="en-US" sz="1000" dirty="0"/>
          </a:p>
        </p:txBody>
      </p:sp>
      <p:sp>
        <p:nvSpPr>
          <p:cNvPr id="22" name="テキスト ボックス 21"/>
          <p:cNvSpPr txBox="1"/>
          <p:nvPr/>
        </p:nvSpPr>
        <p:spPr>
          <a:xfrm>
            <a:off x="2423815" y="3092267"/>
            <a:ext cx="1483098" cy="24622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sz="1000" dirty="0" smtClean="0"/>
              <a:t>1985</a:t>
            </a:r>
            <a:r>
              <a:rPr kumimoji="1" lang="ja-JP" altLang="en-US" sz="1000" dirty="0" smtClean="0"/>
              <a:t>　ウィーン条約</a:t>
            </a:r>
            <a:r>
              <a:rPr lang="ja-JP" altLang="en-US" sz="1000" dirty="0" smtClean="0"/>
              <a:t>採択</a:t>
            </a:r>
            <a:endParaRPr kumimoji="1" lang="ja-JP" altLang="en-US" sz="1000" dirty="0"/>
          </a:p>
        </p:txBody>
      </p:sp>
      <p:sp>
        <p:nvSpPr>
          <p:cNvPr id="23" name="テキスト ボックス 22"/>
          <p:cNvSpPr txBox="1"/>
          <p:nvPr/>
        </p:nvSpPr>
        <p:spPr>
          <a:xfrm>
            <a:off x="3004718" y="2286674"/>
            <a:ext cx="1024639" cy="24622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en-US" altLang="ja-JP" sz="1000" dirty="0" smtClean="0"/>
              <a:t>1988</a:t>
            </a:r>
            <a:r>
              <a:rPr kumimoji="1" lang="ja-JP" altLang="en-US" sz="1000" dirty="0" smtClean="0"/>
              <a:t>　</a:t>
            </a:r>
            <a:r>
              <a:rPr kumimoji="1" lang="en-US" altLang="ja-JP" sz="1000" dirty="0" smtClean="0"/>
              <a:t>IPCC</a:t>
            </a:r>
            <a:r>
              <a:rPr kumimoji="1" lang="ja-JP" altLang="en-US" sz="1000" dirty="0" smtClean="0"/>
              <a:t>設立</a:t>
            </a:r>
            <a:endParaRPr kumimoji="1" lang="ja-JP" altLang="en-US" sz="1000" dirty="0"/>
          </a:p>
        </p:txBody>
      </p:sp>
      <p:sp>
        <p:nvSpPr>
          <p:cNvPr id="24" name="テキスト ボックス 23"/>
          <p:cNvSpPr txBox="1"/>
          <p:nvPr/>
        </p:nvSpPr>
        <p:spPr>
          <a:xfrm>
            <a:off x="3864914" y="2514320"/>
            <a:ext cx="1055097" cy="24622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en-US" altLang="ja-JP" sz="1000" dirty="0" smtClean="0"/>
              <a:t>1990</a:t>
            </a:r>
            <a:r>
              <a:rPr kumimoji="1" lang="ja-JP" altLang="en-US" sz="1000" dirty="0" smtClean="0"/>
              <a:t>　</a:t>
            </a:r>
            <a:r>
              <a:rPr kumimoji="1" lang="en-US" altLang="ja-JP" sz="1000" dirty="0" smtClean="0"/>
              <a:t>IPCC</a:t>
            </a:r>
            <a:r>
              <a:rPr kumimoji="1" lang="ja-JP" altLang="en-US" sz="1000" dirty="0" smtClean="0"/>
              <a:t>　</a:t>
            </a:r>
            <a:r>
              <a:rPr kumimoji="1" lang="en-US" altLang="ja-JP" sz="1000" dirty="0" smtClean="0"/>
              <a:t>FAR</a:t>
            </a:r>
            <a:endParaRPr kumimoji="1" lang="ja-JP" altLang="en-US" sz="1000" dirty="0"/>
          </a:p>
        </p:txBody>
      </p:sp>
      <p:sp>
        <p:nvSpPr>
          <p:cNvPr id="25" name="テキスト ボックス 24"/>
          <p:cNvSpPr txBox="1"/>
          <p:nvPr/>
        </p:nvSpPr>
        <p:spPr>
          <a:xfrm>
            <a:off x="4675482" y="2760541"/>
            <a:ext cx="1055097" cy="24622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en-US" altLang="ja-JP" sz="1000" dirty="0" smtClean="0"/>
              <a:t>1995</a:t>
            </a:r>
            <a:r>
              <a:rPr kumimoji="1" lang="ja-JP" altLang="en-US" sz="1000" dirty="0" smtClean="0"/>
              <a:t>　</a:t>
            </a:r>
            <a:r>
              <a:rPr kumimoji="1" lang="en-US" altLang="ja-JP" sz="1000" dirty="0" smtClean="0"/>
              <a:t>IPCC</a:t>
            </a:r>
            <a:r>
              <a:rPr kumimoji="1" lang="ja-JP" altLang="en-US" sz="1000" dirty="0" smtClean="0"/>
              <a:t>　</a:t>
            </a:r>
            <a:r>
              <a:rPr kumimoji="1" lang="en-US" altLang="ja-JP" sz="1000" dirty="0" smtClean="0"/>
              <a:t>SAR</a:t>
            </a:r>
            <a:endParaRPr kumimoji="1" lang="ja-JP" altLang="en-US" sz="1000" dirty="0"/>
          </a:p>
        </p:txBody>
      </p:sp>
      <p:sp>
        <p:nvSpPr>
          <p:cNvPr id="26" name="テキスト ボックス 25"/>
          <p:cNvSpPr txBox="1"/>
          <p:nvPr/>
        </p:nvSpPr>
        <p:spPr>
          <a:xfrm>
            <a:off x="5358277" y="2039035"/>
            <a:ext cx="1058303" cy="24622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en-US" altLang="ja-JP" sz="1000" dirty="0" smtClean="0"/>
              <a:t>2001</a:t>
            </a:r>
            <a:r>
              <a:rPr kumimoji="1" lang="ja-JP" altLang="en-US" sz="1000" dirty="0" smtClean="0"/>
              <a:t>　</a:t>
            </a:r>
            <a:r>
              <a:rPr kumimoji="1" lang="en-US" altLang="ja-JP" sz="1000" dirty="0" smtClean="0"/>
              <a:t>IPCC</a:t>
            </a:r>
            <a:r>
              <a:rPr kumimoji="1" lang="ja-JP" altLang="en-US" sz="1000" dirty="0" smtClean="0"/>
              <a:t>　</a:t>
            </a:r>
            <a:r>
              <a:rPr kumimoji="1" lang="en-US" altLang="ja-JP" sz="1000" dirty="0" smtClean="0"/>
              <a:t>TAR</a:t>
            </a:r>
            <a:endParaRPr kumimoji="1" lang="ja-JP" altLang="en-US" sz="1000" dirty="0"/>
          </a:p>
        </p:txBody>
      </p:sp>
      <p:sp>
        <p:nvSpPr>
          <p:cNvPr id="27" name="テキスト ボックス 26"/>
          <p:cNvSpPr txBox="1"/>
          <p:nvPr/>
        </p:nvSpPr>
        <p:spPr>
          <a:xfrm>
            <a:off x="6228808" y="2304442"/>
            <a:ext cx="1061509" cy="24622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en-US" altLang="ja-JP" sz="1000" dirty="0" smtClean="0"/>
              <a:t>2007</a:t>
            </a:r>
            <a:r>
              <a:rPr kumimoji="1" lang="ja-JP" altLang="en-US" sz="1000" dirty="0" smtClean="0"/>
              <a:t>　</a:t>
            </a:r>
            <a:r>
              <a:rPr kumimoji="1" lang="en-US" altLang="ja-JP" sz="1000" dirty="0" smtClean="0"/>
              <a:t>IPCC</a:t>
            </a:r>
            <a:r>
              <a:rPr kumimoji="1" lang="ja-JP" altLang="en-US" sz="1000" dirty="0" smtClean="0"/>
              <a:t>　</a:t>
            </a:r>
            <a:r>
              <a:rPr kumimoji="1" lang="en-US" altLang="ja-JP" sz="1000" dirty="0" smtClean="0"/>
              <a:t>AR4</a:t>
            </a:r>
            <a:endParaRPr kumimoji="1" lang="ja-JP" altLang="en-US" sz="1000" dirty="0"/>
          </a:p>
        </p:txBody>
      </p:sp>
      <p:sp>
        <p:nvSpPr>
          <p:cNvPr id="28" name="テキスト ボックス 27"/>
          <p:cNvSpPr txBox="1"/>
          <p:nvPr/>
        </p:nvSpPr>
        <p:spPr>
          <a:xfrm>
            <a:off x="7284226" y="2591264"/>
            <a:ext cx="1061509" cy="24622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en-US" altLang="ja-JP" sz="1000" dirty="0" smtClean="0"/>
              <a:t>2014</a:t>
            </a:r>
            <a:r>
              <a:rPr kumimoji="1" lang="ja-JP" altLang="en-US" sz="1000" dirty="0" smtClean="0"/>
              <a:t>　</a:t>
            </a:r>
            <a:r>
              <a:rPr kumimoji="1" lang="en-US" altLang="ja-JP" sz="1000" dirty="0" smtClean="0"/>
              <a:t>IPCC</a:t>
            </a:r>
            <a:r>
              <a:rPr kumimoji="1" lang="ja-JP" altLang="en-US" sz="1000" dirty="0" smtClean="0"/>
              <a:t>　</a:t>
            </a:r>
            <a:r>
              <a:rPr kumimoji="1" lang="en-US" altLang="ja-JP" sz="1000" dirty="0" smtClean="0"/>
              <a:t>AR5</a:t>
            </a:r>
            <a:endParaRPr kumimoji="1" lang="ja-JP" altLang="en-US" sz="1000" dirty="0"/>
          </a:p>
        </p:txBody>
      </p:sp>
      <p:sp>
        <p:nvSpPr>
          <p:cNvPr id="29" name="テキスト ボックス 28"/>
          <p:cNvSpPr txBox="1"/>
          <p:nvPr/>
        </p:nvSpPr>
        <p:spPr>
          <a:xfrm>
            <a:off x="3709674" y="3704214"/>
            <a:ext cx="1212191" cy="24622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sz="1000" dirty="0" smtClean="0"/>
              <a:t>1990</a:t>
            </a:r>
            <a:r>
              <a:rPr kumimoji="1" lang="ja-JP" altLang="en-US" sz="1000" dirty="0" smtClean="0"/>
              <a:t>　ロンドン改正</a:t>
            </a:r>
            <a:endParaRPr kumimoji="1" lang="ja-JP" altLang="en-US" sz="1000" dirty="0"/>
          </a:p>
        </p:txBody>
      </p:sp>
      <p:sp>
        <p:nvSpPr>
          <p:cNvPr id="30" name="テキスト ボックス 29"/>
          <p:cNvSpPr txBox="1"/>
          <p:nvPr/>
        </p:nvSpPr>
        <p:spPr>
          <a:xfrm>
            <a:off x="4164675" y="3979723"/>
            <a:ext cx="1609736" cy="24622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sz="1000" dirty="0" smtClean="0"/>
              <a:t>1992</a:t>
            </a:r>
            <a:r>
              <a:rPr kumimoji="1" lang="ja-JP" altLang="en-US" sz="1000" dirty="0" smtClean="0"/>
              <a:t>　コペンハーゲン改正</a:t>
            </a:r>
            <a:endParaRPr kumimoji="1" lang="ja-JP" altLang="en-US" sz="1000" dirty="0"/>
          </a:p>
        </p:txBody>
      </p:sp>
      <p:sp>
        <p:nvSpPr>
          <p:cNvPr id="31" name="テキスト ボックス 30"/>
          <p:cNvSpPr txBox="1"/>
          <p:nvPr/>
        </p:nvSpPr>
        <p:spPr>
          <a:xfrm>
            <a:off x="4164675" y="3092267"/>
            <a:ext cx="1814920" cy="246221"/>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en-US" altLang="ja-JP" sz="1000" dirty="0" smtClean="0"/>
              <a:t>1992</a:t>
            </a:r>
            <a:r>
              <a:rPr kumimoji="1" lang="ja-JP" altLang="en-US" sz="1000" dirty="0" smtClean="0"/>
              <a:t>　気候変動枠組条約採択</a:t>
            </a:r>
            <a:endParaRPr kumimoji="1" lang="ja-JP" altLang="en-US" sz="1000" dirty="0"/>
          </a:p>
        </p:txBody>
      </p:sp>
      <p:sp>
        <p:nvSpPr>
          <p:cNvPr id="32" name="テキスト ボックス 31"/>
          <p:cNvSpPr txBox="1"/>
          <p:nvPr/>
        </p:nvSpPr>
        <p:spPr>
          <a:xfrm>
            <a:off x="5148706" y="3392134"/>
            <a:ext cx="1430200" cy="246221"/>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en-US" altLang="ja-JP" sz="1000" dirty="0" smtClean="0"/>
              <a:t>1997</a:t>
            </a:r>
            <a:r>
              <a:rPr kumimoji="1" lang="ja-JP" altLang="en-US" sz="1000" dirty="0" smtClean="0"/>
              <a:t>　京都議定書採択</a:t>
            </a:r>
            <a:endParaRPr kumimoji="1" lang="ja-JP" altLang="en-US" sz="1000" dirty="0"/>
          </a:p>
        </p:txBody>
      </p:sp>
      <p:sp>
        <p:nvSpPr>
          <p:cNvPr id="33" name="テキスト ボックス 32"/>
          <p:cNvSpPr txBox="1"/>
          <p:nvPr/>
        </p:nvSpPr>
        <p:spPr>
          <a:xfrm>
            <a:off x="2513427" y="2022635"/>
            <a:ext cx="1943161" cy="24622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en-US" altLang="ja-JP" sz="1000" dirty="0" smtClean="0"/>
              <a:t>1980</a:t>
            </a:r>
            <a:r>
              <a:rPr kumimoji="1" lang="ja-JP" altLang="en-US" sz="1000" dirty="0" smtClean="0"/>
              <a:t>年代　温暖化の研究が進展</a:t>
            </a:r>
            <a:endParaRPr kumimoji="1" lang="ja-JP" altLang="en-US" sz="1000" dirty="0"/>
          </a:p>
        </p:txBody>
      </p:sp>
      <p:sp>
        <p:nvSpPr>
          <p:cNvPr id="35" name="角丸四角形 34"/>
          <p:cNvSpPr/>
          <p:nvPr/>
        </p:nvSpPr>
        <p:spPr>
          <a:xfrm>
            <a:off x="725510" y="4437112"/>
            <a:ext cx="1413457" cy="72008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200" dirty="0" smtClean="0"/>
              <a:t>1974</a:t>
            </a:r>
            <a:r>
              <a:rPr kumimoji="1" lang="ja-JP" altLang="en-US" sz="1200" dirty="0" smtClean="0"/>
              <a:t>　アンモニア冷媒から</a:t>
            </a:r>
            <a:r>
              <a:rPr kumimoji="1" lang="en-US" altLang="ja-JP" sz="1200" dirty="0" smtClean="0"/>
              <a:t>CFC</a:t>
            </a:r>
            <a:r>
              <a:rPr kumimoji="1" lang="ja-JP" altLang="en-US" sz="1200" dirty="0" err="1" smtClean="0"/>
              <a:t>への</a:t>
            </a:r>
            <a:r>
              <a:rPr kumimoji="1" lang="ja-JP" altLang="en-US" sz="1200" dirty="0" smtClean="0"/>
              <a:t>転換を推奨</a:t>
            </a:r>
            <a:endParaRPr kumimoji="1" lang="ja-JP" altLang="en-US" sz="1200" dirty="0"/>
          </a:p>
        </p:txBody>
      </p:sp>
      <p:sp>
        <p:nvSpPr>
          <p:cNvPr id="36" name="角丸四角形 35"/>
          <p:cNvSpPr/>
          <p:nvPr/>
        </p:nvSpPr>
        <p:spPr>
          <a:xfrm>
            <a:off x="2262688" y="4437112"/>
            <a:ext cx="1413457" cy="72008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200" dirty="0" smtClean="0"/>
              <a:t>1980</a:t>
            </a:r>
            <a:r>
              <a:rPr kumimoji="1" lang="ja-JP" altLang="en-US" sz="1200" dirty="0" smtClean="0"/>
              <a:t>年代　</a:t>
            </a:r>
            <a:r>
              <a:rPr kumimoji="1" lang="en-US" altLang="ja-JP" sz="1200" dirty="0" smtClean="0"/>
              <a:t>CFC</a:t>
            </a:r>
            <a:r>
              <a:rPr kumimoji="1" lang="ja-JP" altLang="en-US" sz="1200" dirty="0" smtClean="0"/>
              <a:t>から代替フロン（</a:t>
            </a:r>
            <a:r>
              <a:rPr kumimoji="1" lang="en-US" altLang="ja-JP" sz="1200" dirty="0" smtClean="0"/>
              <a:t>HCFC</a:t>
            </a:r>
            <a:r>
              <a:rPr kumimoji="1" lang="ja-JP" altLang="en-US" sz="1200" dirty="0" smtClean="0"/>
              <a:t>）への転換を推奨</a:t>
            </a:r>
            <a:endParaRPr kumimoji="1" lang="ja-JP" altLang="en-US" sz="1200" dirty="0"/>
          </a:p>
        </p:txBody>
      </p:sp>
      <p:sp>
        <p:nvSpPr>
          <p:cNvPr id="37" name="角丸四角形 36"/>
          <p:cNvSpPr/>
          <p:nvPr/>
        </p:nvSpPr>
        <p:spPr>
          <a:xfrm>
            <a:off x="3795151" y="4437112"/>
            <a:ext cx="1413457" cy="72008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200" dirty="0" smtClean="0"/>
              <a:t>1990</a:t>
            </a:r>
            <a:r>
              <a:rPr kumimoji="1" lang="ja-JP" altLang="en-US" sz="1200" dirty="0" smtClean="0"/>
              <a:t>年代　</a:t>
            </a:r>
            <a:r>
              <a:rPr kumimoji="1" lang="en-US" altLang="ja-JP" sz="1200" dirty="0" smtClean="0"/>
              <a:t>CFC</a:t>
            </a:r>
            <a:r>
              <a:rPr kumimoji="1" lang="ja-JP" altLang="en-US" sz="1200" dirty="0" smtClean="0"/>
              <a:t>・</a:t>
            </a:r>
            <a:r>
              <a:rPr kumimoji="1" lang="en-US" altLang="ja-JP" sz="1200" dirty="0" smtClean="0"/>
              <a:t>HCFC</a:t>
            </a:r>
            <a:r>
              <a:rPr kumimoji="1" lang="ja-JP" altLang="en-US" sz="1200" dirty="0" smtClean="0"/>
              <a:t>から代替フロン（</a:t>
            </a:r>
            <a:r>
              <a:rPr kumimoji="1" lang="en-US" altLang="ja-JP" sz="1200" dirty="0" smtClean="0"/>
              <a:t>HFC</a:t>
            </a:r>
            <a:r>
              <a:rPr kumimoji="1" lang="ja-JP" altLang="en-US" sz="1200" dirty="0" smtClean="0"/>
              <a:t>）への転換を推奨</a:t>
            </a:r>
            <a:endParaRPr kumimoji="1" lang="ja-JP" altLang="en-US" sz="1200" dirty="0"/>
          </a:p>
        </p:txBody>
      </p:sp>
      <p:sp>
        <p:nvSpPr>
          <p:cNvPr id="39" name="テキスト ボックス 38"/>
          <p:cNvSpPr txBox="1"/>
          <p:nvPr/>
        </p:nvSpPr>
        <p:spPr>
          <a:xfrm>
            <a:off x="6485449" y="3714713"/>
            <a:ext cx="1739579" cy="24622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sz="1000" dirty="0" smtClean="0"/>
              <a:t>2009</a:t>
            </a:r>
            <a:r>
              <a:rPr kumimoji="1" lang="ja-JP" altLang="en-US" sz="1000" dirty="0" smtClean="0"/>
              <a:t>　米国など</a:t>
            </a:r>
            <a:r>
              <a:rPr kumimoji="1" lang="en-US" altLang="ja-JP" sz="1000" dirty="0" smtClean="0"/>
              <a:t>HFC</a:t>
            </a:r>
            <a:r>
              <a:rPr kumimoji="1" lang="ja-JP" altLang="en-US" sz="1000" dirty="0" smtClean="0"/>
              <a:t>規制提案</a:t>
            </a:r>
            <a:endParaRPr kumimoji="1" lang="ja-JP" altLang="en-US" sz="1000" dirty="0"/>
          </a:p>
        </p:txBody>
      </p:sp>
      <p:sp>
        <p:nvSpPr>
          <p:cNvPr id="41" name="角丸四角形 40"/>
          <p:cNvSpPr/>
          <p:nvPr/>
        </p:nvSpPr>
        <p:spPr>
          <a:xfrm>
            <a:off x="5730579" y="4437112"/>
            <a:ext cx="1567890" cy="100811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200" dirty="0" smtClean="0"/>
              <a:t>2002</a:t>
            </a:r>
            <a:r>
              <a:rPr kumimoji="1" lang="ja-JP" altLang="en-US" sz="1200" dirty="0" smtClean="0"/>
              <a:t>年　「フロンの責任ある使用の原則」を日米発表＝回収利用促進／</a:t>
            </a:r>
            <a:r>
              <a:rPr kumimoji="1" lang="en-US" altLang="ja-JP" sz="1200" dirty="0" smtClean="0"/>
              <a:t>HFC</a:t>
            </a:r>
            <a:r>
              <a:rPr kumimoji="1" lang="ja-JP" altLang="en-US" sz="1200" dirty="0" smtClean="0"/>
              <a:t>生産規制なし</a:t>
            </a:r>
            <a:endParaRPr kumimoji="1" lang="ja-JP" altLang="en-US" sz="1200" dirty="0"/>
          </a:p>
        </p:txBody>
      </p:sp>
      <p:sp>
        <p:nvSpPr>
          <p:cNvPr id="42" name="角丸四角形 41"/>
          <p:cNvSpPr/>
          <p:nvPr/>
        </p:nvSpPr>
        <p:spPr>
          <a:xfrm>
            <a:off x="7409430" y="4437112"/>
            <a:ext cx="1413457" cy="72008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ja-JP" sz="1200" dirty="0"/>
              <a:t>2010</a:t>
            </a:r>
            <a:r>
              <a:rPr kumimoji="1" lang="ja-JP" altLang="en-US" sz="1200" dirty="0" smtClean="0"/>
              <a:t>年代　低</a:t>
            </a:r>
            <a:r>
              <a:rPr kumimoji="1" lang="en-US" altLang="ja-JP" sz="1200" dirty="0" smtClean="0"/>
              <a:t>GWP</a:t>
            </a:r>
            <a:r>
              <a:rPr kumimoji="1" lang="ja-JP" altLang="en-US" sz="1200" dirty="0" smtClean="0"/>
              <a:t>冷媒・自然冷媒への転換を推進？</a:t>
            </a:r>
            <a:endParaRPr kumimoji="1" lang="ja-JP" altLang="en-US" sz="1200" dirty="0"/>
          </a:p>
        </p:txBody>
      </p:sp>
      <p:sp>
        <p:nvSpPr>
          <p:cNvPr id="43" name="テキスト ボックス 42"/>
          <p:cNvSpPr txBox="1"/>
          <p:nvPr/>
        </p:nvSpPr>
        <p:spPr>
          <a:xfrm>
            <a:off x="762915" y="5671879"/>
            <a:ext cx="1096775" cy="584775"/>
          </a:xfrm>
          <a:prstGeom prst="rect">
            <a:avLst/>
          </a:prstGeom>
          <a:noFill/>
        </p:spPr>
        <p:txBody>
          <a:bodyPr wrap="none" rtlCol="0">
            <a:spAutoFit/>
          </a:bodyPr>
          <a:lstStyle/>
          <a:p>
            <a:r>
              <a:rPr kumimoji="1" lang="en-US" altLang="ja-JP" sz="3200" b="1" dirty="0" smtClean="0">
                <a:latin typeface="Arial Black" panose="020B0A04020102020204" pitchFamily="34" charset="0"/>
              </a:rPr>
              <a:t>CFC</a:t>
            </a:r>
            <a:endParaRPr kumimoji="1" lang="ja-JP" altLang="en-US" sz="3200" b="1" dirty="0">
              <a:latin typeface="Arial Black" panose="020B0A04020102020204" pitchFamily="34" charset="0"/>
            </a:endParaRPr>
          </a:p>
        </p:txBody>
      </p:sp>
      <p:sp>
        <p:nvSpPr>
          <p:cNvPr id="47" name="星 5 46"/>
          <p:cNvSpPr/>
          <p:nvPr/>
        </p:nvSpPr>
        <p:spPr>
          <a:xfrm>
            <a:off x="2272484" y="5436148"/>
            <a:ext cx="1107555" cy="93610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星 5 47"/>
          <p:cNvSpPr/>
          <p:nvPr/>
        </p:nvSpPr>
        <p:spPr>
          <a:xfrm>
            <a:off x="3845550" y="5436148"/>
            <a:ext cx="1107555" cy="93610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2163838" y="5677322"/>
            <a:ext cx="1438214" cy="584775"/>
          </a:xfrm>
          <a:prstGeom prst="rect">
            <a:avLst/>
          </a:prstGeom>
          <a:noFill/>
        </p:spPr>
        <p:txBody>
          <a:bodyPr wrap="none" rtlCol="0">
            <a:spAutoFit/>
          </a:bodyPr>
          <a:lstStyle/>
          <a:p>
            <a:r>
              <a:rPr kumimoji="1" lang="en-US" altLang="ja-JP" sz="3200" b="1" dirty="0" smtClean="0">
                <a:latin typeface="Arial Black" panose="020B0A04020102020204" pitchFamily="34" charset="0"/>
              </a:rPr>
              <a:t>HCFC</a:t>
            </a:r>
            <a:endParaRPr kumimoji="1" lang="ja-JP" altLang="en-US" sz="3200" b="1" dirty="0">
              <a:latin typeface="Arial Black" panose="020B0A04020102020204" pitchFamily="34" charset="0"/>
            </a:endParaRPr>
          </a:p>
        </p:txBody>
      </p:sp>
      <p:sp>
        <p:nvSpPr>
          <p:cNvPr id="45" name="テキスト ボックス 44"/>
          <p:cNvSpPr txBox="1"/>
          <p:nvPr/>
        </p:nvSpPr>
        <p:spPr>
          <a:xfrm>
            <a:off x="3845550" y="5671722"/>
            <a:ext cx="1119217" cy="584775"/>
          </a:xfrm>
          <a:prstGeom prst="rect">
            <a:avLst/>
          </a:prstGeom>
          <a:noFill/>
        </p:spPr>
        <p:txBody>
          <a:bodyPr wrap="none" rtlCol="0">
            <a:spAutoFit/>
          </a:bodyPr>
          <a:lstStyle/>
          <a:p>
            <a:r>
              <a:rPr kumimoji="1" lang="en-US" altLang="ja-JP" sz="3200" b="1" dirty="0" smtClean="0">
                <a:latin typeface="Arial Black" panose="020B0A04020102020204" pitchFamily="34" charset="0"/>
              </a:rPr>
              <a:t>HFC</a:t>
            </a:r>
            <a:endParaRPr kumimoji="1" lang="ja-JP" altLang="en-US" sz="3200" b="1" dirty="0">
              <a:latin typeface="Arial Black" panose="020B0A04020102020204" pitchFamily="34" charset="0"/>
            </a:endParaRPr>
          </a:p>
        </p:txBody>
      </p:sp>
      <p:sp>
        <p:nvSpPr>
          <p:cNvPr id="49" name="星 5 48"/>
          <p:cNvSpPr/>
          <p:nvPr/>
        </p:nvSpPr>
        <p:spPr>
          <a:xfrm>
            <a:off x="7643343" y="5232968"/>
            <a:ext cx="867646" cy="733333"/>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7476681" y="5307892"/>
            <a:ext cx="1200970" cy="584775"/>
          </a:xfrm>
          <a:prstGeom prst="rect">
            <a:avLst/>
          </a:prstGeom>
          <a:noFill/>
        </p:spPr>
        <p:txBody>
          <a:bodyPr wrap="none" rtlCol="0">
            <a:spAutoFit/>
          </a:bodyPr>
          <a:lstStyle/>
          <a:p>
            <a:pPr algn="ctr"/>
            <a:r>
              <a:rPr lang="en-US" altLang="ja-JP" sz="1600" b="1" dirty="0" smtClean="0">
                <a:latin typeface="Arial Black" panose="020B0A04020102020204" pitchFamily="34" charset="0"/>
              </a:rPr>
              <a:t>R32</a:t>
            </a:r>
            <a:r>
              <a:rPr lang="ja-JP" altLang="en-US" sz="1600" b="1" dirty="0" smtClean="0">
                <a:latin typeface="Arial Black" panose="020B0A04020102020204" pitchFamily="34" charset="0"/>
              </a:rPr>
              <a:t>・</a:t>
            </a:r>
            <a:r>
              <a:rPr lang="en-US" altLang="ja-JP" sz="1600" b="1" dirty="0" smtClean="0">
                <a:latin typeface="Arial Black" panose="020B0A04020102020204" pitchFamily="34" charset="0"/>
              </a:rPr>
              <a:t>HFO</a:t>
            </a:r>
          </a:p>
          <a:p>
            <a:pPr algn="ctr"/>
            <a:r>
              <a:rPr kumimoji="1" lang="ja-JP" altLang="en-US" sz="1600" b="1" dirty="0" smtClean="0">
                <a:latin typeface="Arial Black" panose="020B0A04020102020204" pitchFamily="34" charset="0"/>
              </a:rPr>
              <a:t>フロン類？</a:t>
            </a:r>
            <a:endParaRPr kumimoji="1" lang="ja-JP" altLang="en-US" sz="1600" b="1" dirty="0">
              <a:latin typeface="Arial Black" panose="020B0A04020102020204" pitchFamily="34" charset="0"/>
            </a:endParaRPr>
          </a:p>
        </p:txBody>
      </p:sp>
      <p:sp>
        <p:nvSpPr>
          <p:cNvPr id="52" name="ハート 51"/>
          <p:cNvSpPr/>
          <p:nvPr/>
        </p:nvSpPr>
        <p:spPr>
          <a:xfrm>
            <a:off x="7729161" y="6097494"/>
            <a:ext cx="696009" cy="643874"/>
          </a:xfrm>
          <a:prstGeom prst="hear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7548560" y="6208026"/>
            <a:ext cx="1218603" cy="338554"/>
          </a:xfrm>
          <a:prstGeom prst="rect">
            <a:avLst/>
          </a:prstGeom>
          <a:noFill/>
        </p:spPr>
        <p:txBody>
          <a:bodyPr wrap="none" rtlCol="0">
            <a:spAutoFit/>
          </a:bodyPr>
          <a:lstStyle/>
          <a:p>
            <a:pPr algn="ctr"/>
            <a:r>
              <a:rPr kumimoji="1" lang="ja-JP" altLang="en-US" sz="1600" b="1" dirty="0" smtClean="0">
                <a:latin typeface="Arial Black" panose="020B0A04020102020204" pitchFamily="34" charset="0"/>
              </a:rPr>
              <a:t>自然冷媒？</a:t>
            </a:r>
            <a:endParaRPr kumimoji="1" lang="ja-JP" altLang="en-US" sz="1600" b="1" dirty="0">
              <a:latin typeface="Arial Black" panose="020B0A04020102020204" pitchFamily="34" charset="0"/>
            </a:endParaRPr>
          </a:p>
        </p:txBody>
      </p:sp>
      <p:sp>
        <p:nvSpPr>
          <p:cNvPr id="53" name="テキスト ボックス 52"/>
          <p:cNvSpPr txBox="1"/>
          <p:nvPr/>
        </p:nvSpPr>
        <p:spPr>
          <a:xfrm>
            <a:off x="306036" y="4615186"/>
            <a:ext cx="400110" cy="1780296"/>
          </a:xfrm>
          <a:prstGeom prst="rect">
            <a:avLst/>
          </a:prstGeom>
          <a:noFill/>
        </p:spPr>
        <p:txBody>
          <a:bodyPr vert="eaVert" wrap="none" rtlCol="0">
            <a:spAutoFit/>
          </a:bodyPr>
          <a:lstStyle/>
          <a:p>
            <a:r>
              <a:rPr kumimoji="1" lang="ja-JP" altLang="en-US" sz="1400" dirty="0" smtClean="0"/>
              <a:t>日本政府の施策・対応</a:t>
            </a:r>
            <a:endParaRPr kumimoji="1" lang="ja-JP" altLang="en-US" sz="1400" dirty="0"/>
          </a:p>
        </p:txBody>
      </p:sp>
      <p:sp>
        <p:nvSpPr>
          <p:cNvPr id="54" name="テキスト ボックス 53"/>
          <p:cNvSpPr txBox="1"/>
          <p:nvPr/>
        </p:nvSpPr>
        <p:spPr>
          <a:xfrm>
            <a:off x="308894" y="3259745"/>
            <a:ext cx="400110" cy="810478"/>
          </a:xfrm>
          <a:prstGeom prst="rect">
            <a:avLst/>
          </a:prstGeom>
          <a:noFill/>
        </p:spPr>
        <p:txBody>
          <a:bodyPr vert="eaVert" wrap="none" rtlCol="0">
            <a:spAutoFit/>
          </a:bodyPr>
          <a:lstStyle/>
          <a:p>
            <a:r>
              <a:rPr kumimoji="1" lang="ja-JP" altLang="en-US" sz="1400" dirty="0" smtClean="0"/>
              <a:t>国際条約</a:t>
            </a:r>
            <a:endParaRPr kumimoji="1" lang="ja-JP" altLang="en-US" sz="1400" dirty="0"/>
          </a:p>
        </p:txBody>
      </p:sp>
      <p:sp>
        <p:nvSpPr>
          <p:cNvPr id="55" name="テキスト ボックス 54"/>
          <p:cNvSpPr txBox="1"/>
          <p:nvPr/>
        </p:nvSpPr>
        <p:spPr>
          <a:xfrm>
            <a:off x="306036" y="2247571"/>
            <a:ext cx="400110" cy="451406"/>
          </a:xfrm>
          <a:prstGeom prst="rect">
            <a:avLst/>
          </a:prstGeom>
          <a:noFill/>
        </p:spPr>
        <p:txBody>
          <a:bodyPr vert="eaVert" wrap="none" rtlCol="0">
            <a:spAutoFit/>
          </a:bodyPr>
          <a:lstStyle/>
          <a:p>
            <a:r>
              <a:rPr kumimoji="1" lang="ja-JP" altLang="en-US" sz="1400" dirty="0" smtClean="0"/>
              <a:t>科学</a:t>
            </a:r>
            <a:endParaRPr kumimoji="1" lang="ja-JP" altLang="en-US" sz="1400" dirty="0"/>
          </a:p>
        </p:txBody>
      </p:sp>
      <p:sp>
        <p:nvSpPr>
          <p:cNvPr id="61" name="右矢印 60"/>
          <p:cNvSpPr/>
          <p:nvPr/>
        </p:nvSpPr>
        <p:spPr>
          <a:xfrm>
            <a:off x="1825126" y="6037585"/>
            <a:ext cx="429623" cy="13679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右矢印 61"/>
          <p:cNvSpPr/>
          <p:nvPr/>
        </p:nvSpPr>
        <p:spPr>
          <a:xfrm>
            <a:off x="3517037" y="6029097"/>
            <a:ext cx="429623" cy="13679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右矢印 62"/>
          <p:cNvSpPr/>
          <p:nvPr/>
        </p:nvSpPr>
        <p:spPr>
          <a:xfrm rot="21046734">
            <a:off x="5057359" y="5787535"/>
            <a:ext cx="2337295" cy="13679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右矢印 63"/>
          <p:cNvSpPr/>
          <p:nvPr/>
        </p:nvSpPr>
        <p:spPr>
          <a:xfrm rot="310431">
            <a:off x="5065693" y="6127031"/>
            <a:ext cx="2337295" cy="13679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1043499" y="6382354"/>
            <a:ext cx="5593198" cy="400110"/>
          </a:xfrm>
          <a:prstGeom prst="rect">
            <a:avLst/>
          </a:prstGeom>
          <a:noFill/>
        </p:spPr>
        <p:txBody>
          <a:bodyPr wrap="none" rtlCol="0">
            <a:spAutoFit/>
          </a:bodyPr>
          <a:lstStyle/>
          <a:p>
            <a:r>
              <a:rPr lang="ja-JP" altLang="en-US" sz="2000" b="1" dirty="0" smtClean="0">
                <a:solidFill>
                  <a:schemeClr val="tx1">
                    <a:lumMod val="50000"/>
                    <a:lumOff val="50000"/>
                  </a:schemeClr>
                </a:solidFill>
                <a:latin typeface="Arial Black" panose="020B0A04020102020204" pitchFamily="34" charset="0"/>
              </a:rPr>
              <a:t>ユーザー事業者「二重投資</a:t>
            </a:r>
            <a:r>
              <a:rPr lang="ja-JP" altLang="en-US" sz="2000" b="1" dirty="0">
                <a:solidFill>
                  <a:schemeClr val="tx1">
                    <a:lumMod val="50000"/>
                    <a:lumOff val="50000"/>
                  </a:schemeClr>
                </a:solidFill>
                <a:latin typeface="Arial Black" panose="020B0A04020102020204" pitchFamily="34" charset="0"/>
              </a:rPr>
              <a:t>・三重</a:t>
            </a:r>
            <a:r>
              <a:rPr lang="ja-JP" altLang="en-US" sz="2000" b="1" dirty="0" smtClean="0">
                <a:solidFill>
                  <a:schemeClr val="tx1">
                    <a:lumMod val="50000"/>
                    <a:lumOff val="50000"/>
                  </a:schemeClr>
                </a:solidFill>
                <a:latin typeface="Arial Black" panose="020B0A04020102020204" pitchFamily="34" charset="0"/>
              </a:rPr>
              <a:t>投資を迫られた」</a:t>
            </a:r>
            <a:endParaRPr kumimoji="1" lang="ja-JP" altLang="en-US" sz="2000" b="1" dirty="0">
              <a:solidFill>
                <a:schemeClr val="tx1">
                  <a:lumMod val="50000"/>
                  <a:lumOff val="50000"/>
                </a:schemeClr>
              </a:solidFill>
              <a:latin typeface="Arial Black" panose="020B0A04020102020204" pitchFamily="34" charset="0"/>
            </a:endParaRPr>
          </a:p>
        </p:txBody>
      </p:sp>
      <p:sp>
        <p:nvSpPr>
          <p:cNvPr id="3" name="スライド番号プレースホルダー 2"/>
          <p:cNvSpPr>
            <a:spLocks noGrp="1"/>
          </p:cNvSpPr>
          <p:nvPr>
            <p:ph type="sldNum" sz="quarter" idx="12"/>
          </p:nvPr>
        </p:nvSpPr>
        <p:spPr/>
        <p:txBody>
          <a:bodyPr/>
          <a:lstStyle/>
          <a:p>
            <a:fld id="{7829DF02-B7C0-4A28-8AE4-ADEA3EF7FB7A}" type="slidenum">
              <a:rPr lang="ja-JP" altLang="en-US" smtClean="0"/>
              <a:pPr/>
              <a:t>8</a:t>
            </a:fld>
            <a:endParaRPr lang="ja-JP" altLang="en-US"/>
          </a:p>
        </p:txBody>
      </p:sp>
    </p:spTree>
    <p:extLst>
      <p:ext uri="{BB962C8B-B14F-4D97-AF65-F5344CB8AC3E}">
        <p14:creationId xmlns:p14="http://schemas.microsoft.com/office/powerpoint/2010/main" val="250047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475656" y="881761"/>
            <a:ext cx="7416824" cy="734512"/>
          </a:xfrm>
        </p:spPr>
        <p:txBody>
          <a:bodyPr/>
          <a:lstStyle/>
          <a:p>
            <a:r>
              <a:rPr lang="ja-JP" altLang="en-US" sz="4000" dirty="0" smtClean="0"/>
              <a:t>「低</a:t>
            </a:r>
            <a:r>
              <a:rPr lang="en-US" altLang="ja-JP" sz="4000" dirty="0" smtClean="0"/>
              <a:t>GWP</a:t>
            </a:r>
            <a:r>
              <a:rPr lang="ja-JP" altLang="en-US" sz="4000" dirty="0" smtClean="0"/>
              <a:t>」の</a:t>
            </a:r>
            <a:r>
              <a:rPr lang="en-US" altLang="ja-JP" sz="4000" dirty="0" smtClean="0"/>
              <a:t>F</a:t>
            </a:r>
            <a:r>
              <a:rPr lang="ja-JP" altLang="en-US" sz="4000" dirty="0" smtClean="0"/>
              <a:t>ガス問題</a:t>
            </a:r>
            <a:endParaRPr kumimoji="1" lang="ja-JP" altLang="en-US" sz="4000" dirty="0"/>
          </a:p>
        </p:txBody>
      </p:sp>
      <p:sp>
        <p:nvSpPr>
          <p:cNvPr id="6" name="正方形/長方形 5"/>
          <p:cNvSpPr/>
          <p:nvPr/>
        </p:nvSpPr>
        <p:spPr>
          <a:xfrm>
            <a:off x="642137" y="1756758"/>
            <a:ext cx="8216130" cy="4599592"/>
          </a:xfrm>
          <a:prstGeom prst="rect">
            <a:avLst/>
          </a:prstGeom>
        </p:spPr>
        <p:txBody>
          <a:bodyPr wrap="square">
            <a:spAutoFit/>
          </a:bodyPr>
          <a:lstStyle/>
          <a:p>
            <a:pPr>
              <a:lnSpc>
                <a:spcPct val="150000"/>
              </a:lnSpc>
            </a:pPr>
            <a:r>
              <a:rPr lang="en-US" altLang="ja-JP" sz="5400" dirty="0" smtClean="0">
                <a:solidFill>
                  <a:schemeClr val="accent1"/>
                </a:solidFill>
              </a:rPr>
              <a:t>GHS</a:t>
            </a:r>
            <a:r>
              <a:rPr lang="ja-JP" altLang="en-US" dirty="0" smtClean="0"/>
              <a:t>（国連の</a:t>
            </a:r>
            <a:r>
              <a:rPr lang="ja-JP" altLang="en-US" b="1" dirty="0"/>
              <a:t>化学品の分類および表示に関する世界調和</a:t>
            </a:r>
            <a:r>
              <a:rPr lang="ja-JP" altLang="en-US" b="1" dirty="0" smtClean="0"/>
              <a:t>システム</a:t>
            </a:r>
            <a:r>
              <a:rPr lang="ja-JP" altLang="en-US" dirty="0" smtClean="0"/>
              <a:t>）</a:t>
            </a:r>
            <a:endParaRPr lang="en-US" altLang="ja-JP" dirty="0" smtClean="0"/>
          </a:p>
          <a:p>
            <a:pPr>
              <a:lnSpc>
                <a:spcPct val="150000"/>
              </a:lnSpc>
            </a:pPr>
            <a:r>
              <a:rPr lang="ja-JP" altLang="en-US" sz="2400" dirty="0"/>
              <a:t>・</a:t>
            </a:r>
            <a:r>
              <a:rPr lang="ja-JP" altLang="en-US" sz="2400" dirty="0" smtClean="0"/>
              <a:t>極めて可燃性又は引火性の高いガス（</a:t>
            </a:r>
            <a:r>
              <a:rPr lang="en-US" altLang="ja-JP" sz="2400" dirty="0" smtClean="0"/>
              <a:t>HFC32/HFC1234</a:t>
            </a:r>
            <a:r>
              <a:rPr lang="ja-JP" altLang="en-US" sz="2400" dirty="0" smtClean="0"/>
              <a:t>ｙｆ）</a:t>
            </a:r>
            <a:endParaRPr lang="en-US" altLang="ja-JP" sz="2400" dirty="0" smtClean="0"/>
          </a:p>
          <a:p>
            <a:pPr>
              <a:lnSpc>
                <a:spcPct val="150000"/>
              </a:lnSpc>
            </a:pPr>
            <a:r>
              <a:rPr lang="ja-JP" altLang="en-US" sz="2400" dirty="0" smtClean="0"/>
              <a:t>・高圧ガス：熱すると爆発のおそれ（</a:t>
            </a:r>
            <a:r>
              <a:rPr lang="en-US" altLang="ja-JP" sz="2400" dirty="0"/>
              <a:t>HFC32/HFC1234</a:t>
            </a:r>
            <a:r>
              <a:rPr lang="ja-JP" altLang="en-US" sz="2400" dirty="0"/>
              <a:t>ｙｆ）</a:t>
            </a:r>
            <a:endParaRPr lang="en-US" altLang="ja-JP" sz="2400" dirty="0"/>
          </a:p>
          <a:p>
            <a:pPr>
              <a:lnSpc>
                <a:spcPct val="150000"/>
              </a:lnSpc>
            </a:pPr>
            <a:r>
              <a:rPr lang="ja-JP" altLang="en-US" sz="2400" dirty="0" smtClean="0"/>
              <a:t>・裸火や高温に加熱された金属等に接触すると熱分解し、有毒ガスを発生する。（</a:t>
            </a:r>
            <a:r>
              <a:rPr lang="en-US" altLang="ja-JP" sz="2400" dirty="0" smtClean="0"/>
              <a:t>HFC32</a:t>
            </a:r>
            <a:r>
              <a:rPr lang="ja-JP" altLang="en-US" sz="2400" dirty="0" smtClean="0"/>
              <a:t>）</a:t>
            </a:r>
            <a:endParaRPr lang="en-US" altLang="ja-JP" sz="2400" dirty="0" smtClean="0"/>
          </a:p>
          <a:p>
            <a:pPr>
              <a:lnSpc>
                <a:spcPct val="150000"/>
              </a:lnSpc>
            </a:pPr>
            <a:r>
              <a:rPr lang="ja-JP" altLang="en-US" sz="2400" dirty="0"/>
              <a:t>・熱分解すると、腐食性の強いフッ化水素、ハロカルボニル等の毒性ガス を生じる恐れが</a:t>
            </a:r>
            <a:r>
              <a:rPr lang="ja-JP" altLang="en-US" sz="2400" dirty="0" smtClean="0"/>
              <a:t>ある（</a:t>
            </a:r>
            <a:r>
              <a:rPr lang="en-US" altLang="ja-JP" sz="2400" dirty="0" smtClean="0"/>
              <a:t>HFC1234</a:t>
            </a:r>
            <a:r>
              <a:rPr lang="ja-JP" altLang="en-US" sz="2400" dirty="0" smtClean="0"/>
              <a:t>ｙｆ）</a:t>
            </a:r>
            <a:endParaRPr lang="ja-JP" altLang="en-US" sz="2400" dirty="0"/>
          </a:p>
        </p:txBody>
      </p:sp>
      <p:sp>
        <p:nvSpPr>
          <p:cNvPr id="13" name="スライド番号プレースホルダー 12"/>
          <p:cNvSpPr>
            <a:spLocks noGrp="1"/>
          </p:cNvSpPr>
          <p:nvPr>
            <p:ph type="sldNum" sz="quarter" idx="12"/>
          </p:nvPr>
        </p:nvSpPr>
        <p:spPr/>
        <p:txBody>
          <a:bodyPr/>
          <a:lstStyle/>
          <a:p>
            <a:fld id="{7829DF02-B7C0-4A28-8AE4-ADEA3EF7FB7A}" type="slidenum">
              <a:rPr lang="ja-JP" altLang="en-US" smtClean="0"/>
              <a:pPr/>
              <a:t>9</a:t>
            </a:fld>
            <a:endParaRPr lang="ja-JP" altLang="en-US" dirty="0"/>
          </a:p>
        </p:txBody>
      </p:sp>
      <p:sp>
        <p:nvSpPr>
          <p:cNvPr id="14" name="星 5 13"/>
          <p:cNvSpPr/>
          <p:nvPr/>
        </p:nvSpPr>
        <p:spPr>
          <a:xfrm>
            <a:off x="321229" y="332656"/>
            <a:ext cx="1703931" cy="144016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42080" y="695612"/>
            <a:ext cx="1707519" cy="830997"/>
          </a:xfrm>
          <a:prstGeom prst="rect">
            <a:avLst/>
          </a:prstGeom>
          <a:noFill/>
        </p:spPr>
        <p:txBody>
          <a:bodyPr wrap="none" rtlCol="0">
            <a:spAutoFit/>
          </a:bodyPr>
          <a:lstStyle/>
          <a:p>
            <a:pPr algn="ctr"/>
            <a:r>
              <a:rPr lang="en-US" altLang="ja-JP" sz="2400" b="1" dirty="0" smtClean="0">
                <a:latin typeface="Arial Black" panose="020B0A04020102020204" pitchFamily="34" charset="0"/>
              </a:rPr>
              <a:t>R32</a:t>
            </a:r>
            <a:r>
              <a:rPr lang="ja-JP" altLang="en-US" sz="2400" b="1" dirty="0" smtClean="0">
                <a:latin typeface="Arial Black" panose="020B0A04020102020204" pitchFamily="34" charset="0"/>
              </a:rPr>
              <a:t>・</a:t>
            </a:r>
            <a:r>
              <a:rPr lang="en-US" altLang="ja-JP" sz="2400" b="1" dirty="0" smtClean="0">
                <a:latin typeface="Arial Black" panose="020B0A04020102020204" pitchFamily="34" charset="0"/>
              </a:rPr>
              <a:t>HFO</a:t>
            </a:r>
          </a:p>
          <a:p>
            <a:pPr algn="ctr"/>
            <a:r>
              <a:rPr kumimoji="1" lang="ja-JP" altLang="en-US" sz="2400" b="1" dirty="0" smtClean="0">
                <a:latin typeface="Arial Black" panose="020B0A04020102020204" pitchFamily="34" charset="0"/>
              </a:rPr>
              <a:t>フロン類？</a:t>
            </a:r>
            <a:endParaRPr kumimoji="1" lang="ja-JP" altLang="en-US" sz="2400" b="1" dirty="0">
              <a:latin typeface="Arial Black" panose="020B0A04020102020204" pitchFamily="34" charset="0"/>
            </a:endParaRPr>
          </a:p>
        </p:txBody>
      </p:sp>
    </p:spTree>
    <p:extLst>
      <p:ext uri="{BB962C8B-B14F-4D97-AF65-F5344CB8AC3E}">
        <p14:creationId xmlns:p14="http://schemas.microsoft.com/office/powerpoint/2010/main" val="1625633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気候ネットワーク共通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気候ネットワーク共通テンプレート</Template>
  <TotalTime>18259</TotalTime>
  <Words>1340</Words>
  <Application>Microsoft Office PowerPoint</Application>
  <PresentationFormat>画面に合わせる (4:3)</PresentationFormat>
  <Paragraphs>180</Paragraphs>
  <Slides>11</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11</vt:i4>
      </vt:variant>
    </vt:vector>
  </HeadingPairs>
  <TitlesOfParts>
    <vt:vector size="20" baseType="lpstr">
      <vt:lpstr>Meiryo UI</vt:lpstr>
      <vt:lpstr>ＭＳ Ｐゴシック</vt:lpstr>
      <vt:lpstr>ＭＳ Ｐ明朝</vt:lpstr>
      <vt:lpstr>メイリオ</vt:lpstr>
      <vt:lpstr>Arial</vt:lpstr>
      <vt:lpstr>Arial Black</vt:lpstr>
      <vt:lpstr>Calibri</vt:lpstr>
      <vt:lpstr>Times New Roman</vt:lpstr>
      <vt:lpstr>気候ネットワーク共通テンプレート</vt:lpstr>
      <vt:lpstr>めざせ！ノンフロンの世界 ～すすめよう！ナチュラルファイブ！～</vt:lpstr>
      <vt:lpstr>G7環境大臣会合</vt:lpstr>
      <vt:lpstr>伊勢志摩サミットの首脳宣言</vt:lpstr>
      <vt:lpstr>PowerPoint プレゼンテーション</vt:lpstr>
      <vt:lpstr>「フロン排出抑制法」指針 HFC排出削減見通し「目指すべき姿」</vt:lpstr>
      <vt:lpstr>冷媒フロンの排出構造の特徴と 中長期的な排出削減のポイント</vt:lpstr>
      <vt:lpstr>PowerPoint プレゼンテーション</vt:lpstr>
      <vt:lpstr>冷媒フロンの歴史から得る教訓 度々”次のフロン”に転換された冷媒</vt:lpstr>
      <vt:lpstr>「低GWP」のFガス問題</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桃井貴子</dc:creator>
  <cp:lastModifiedBy>Takako Momoi</cp:lastModifiedBy>
  <cp:revision>265</cp:revision>
  <cp:lastPrinted>2016-07-05T04:35:00Z</cp:lastPrinted>
  <dcterms:created xsi:type="dcterms:W3CDTF">2015-02-03T03:31:48Z</dcterms:created>
  <dcterms:modified xsi:type="dcterms:W3CDTF">2016-07-07T16:09:29Z</dcterms:modified>
</cp:coreProperties>
</file>