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sldIdLst>
    <p:sldId id="269" r:id="rId2"/>
    <p:sldId id="270" r:id="rId3"/>
    <p:sldId id="307" r:id="rId4"/>
    <p:sldId id="260" r:id="rId5"/>
    <p:sldId id="282" r:id="rId6"/>
    <p:sldId id="316" r:id="rId7"/>
    <p:sldId id="301" r:id="rId8"/>
    <p:sldId id="283" r:id="rId9"/>
    <p:sldId id="304" r:id="rId10"/>
    <p:sldId id="298" r:id="rId11"/>
    <p:sldId id="308" r:id="rId12"/>
    <p:sldId id="305" r:id="rId13"/>
    <p:sldId id="311" r:id="rId14"/>
    <p:sldId id="309" r:id="rId15"/>
    <p:sldId id="273" r:id="rId16"/>
    <p:sldId id="310" r:id="rId17"/>
    <p:sldId id="312" r:id="rId18"/>
    <p:sldId id="314" r:id="rId19"/>
    <p:sldId id="317" r:id="rId20"/>
    <p:sldId id="319" r:id="rId21"/>
    <p:sldId id="318" r:id="rId22"/>
    <p:sldId id="299" r:id="rId23"/>
    <p:sldId id="32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AE5C"/>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95" autoAdjust="0"/>
  </p:normalViewPr>
  <p:slideViewPr>
    <p:cSldViewPr>
      <p:cViewPr varScale="1">
        <p:scale>
          <a:sx n="53" d="100"/>
          <a:sy n="53" d="100"/>
        </p:scale>
        <p:origin x="-16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190"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AE766C-E3BD-4BC6-93FE-6AAFC5F0478A}" type="datetimeFigureOut">
              <a:rPr lang="en-US" smtClean="0"/>
              <a:pPr/>
              <a:t>9/27/2010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65D6F4-6AD2-41F9-A3B5-698AC08895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endParaRPr lang="en-US" dirty="0"/>
          </a:p>
        </p:txBody>
      </p:sp>
      <p:sp>
        <p:nvSpPr>
          <p:cNvPr id="4" name="Slide Number Placeholder 3"/>
          <p:cNvSpPr>
            <a:spLocks noGrp="1"/>
          </p:cNvSpPr>
          <p:nvPr>
            <p:ph type="sldNum" sz="quarter" idx="10"/>
          </p:nvPr>
        </p:nvSpPr>
        <p:spPr/>
        <p:txBody>
          <a:bodyPr/>
          <a:lstStyle/>
          <a:p>
            <a:fld id="{B065D6F4-6AD2-41F9-A3B5-698AC08895B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0375" lvl="0" indent="-204788" algn="l" defTabSz="914400" rtl="0" eaLnBrk="1" latinLnBrk="0" hangingPunct="1">
              <a:spcAft>
                <a:spcPts val="300"/>
              </a:spcAft>
              <a:buClr>
                <a:schemeClr val="tx1"/>
              </a:buClr>
              <a:buSzPct val="90000"/>
              <a:buFont typeface="Arial" pitchFamily="34" charset="0"/>
              <a:buChar char="•"/>
              <a:defRPr/>
            </a:pPr>
            <a:endParaRPr lang="en-US" sz="1200" kern="1200" baseline="0" dirty="0" smtClean="0">
              <a:solidFill>
                <a:schemeClr val="tx1"/>
              </a:solidFill>
              <a:latin typeface="Calibri" pitchFamily="34" charset="0"/>
              <a:ea typeface="+mn-ea"/>
              <a:cs typeface="+mn-cs"/>
            </a:endParaRPr>
          </a:p>
          <a:p>
            <a:pPr marL="460375" lvl="0" indent="-204788" algn="l" defTabSz="914400" rtl="0" eaLnBrk="1" latinLnBrk="0" hangingPunct="1">
              <a:spcAft>
                <a:spcPts val="300"/>
              </a:spcAft>
              <a:buClr>
                <a:schemeClr val="tx1"/>
              </a:buClr>
              <a:buSzPct val="90000"/>
              <a:buFont typeface="Arial" pitchFamily="34" charset="0"/>
              <a:buChar char="•"/>
              <a:defRPr/>
            </a:pPr>
            <a:r>
              <a:rPr lang="en-US" sz="1200" kern="1200" baseline="0" dirty="0" smtClean="0">
                <a:solidFill>
                  <a:schemeClr val="tx1"/>
                </a:solidFill>
                <a:latin typeface="Calibri" pitchFamily="34" charset="0"/>
                <a:ea typeface="+mn-ea"/>
                <a:cs typeface="+mn-cs"/>
              </a:rPr>
              <a:t>“Our primary goal is to build VALUE and we WILL succeed by staying focused on that goal, moving with speed and clarity and by leveraging the relationships necessary to make that happen.” </a:t>
            </a:r>
          </a:p>
        </p:txBody>
      </p:sp>
      <p:sp>
        <p:nvSpPr>
          <p:cNvPr id="4" name="Slide Number Placeholder 3"/>
          <p:cNvSpPr>
            <a:spLocks noGrp="1"/>
          </p:cNvSpPr>
          <p:nvPr>
            <p:ph type="sldNum" sz="quarter" idx="10"/>
          </p:nvPr>
        </p:nvSpPr>
        <p:spPr/>
        <p:txBody>
          <a:bodyPr/>
          <a:lstStyle/>
          <a:p>
            <a:fld id="{B065D6F4-6AD2-41F9-A3B5-698AC08895B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Which leads us to our next two critical success factors, alliances and partnerships and a highly leveraged supply chain.</a:t>
            </a:r>
            <a:endParaRPr lang="en-US" dirty="0"/>
          </a:p>
        </p:txBody>
      </p:sp>
      <p:sp>
        <p:nvSpPr>
          <p:cNvPr id="4" name="Slide Number Placeholder 3"/>
          <p:cNvSpPr>
            <a:spLocks noGrp="1"/>
          </p:cNvSpPr>
          <p:nvPr>
            <p:ph type="sldNum" sz="quarter" idx="10"/>
          </p:nvPr>
        </p:nvSpPr>
        <p:spPr/>
        <p:txBody>
          <a:bodyPr/>
          <a:lstStyle/>
          <a:p>
            <a:fld id="{B065D6F4-6AD2-41F9-A3B5-698AC08895B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In addition to the above, we are</a:t>
            </a:r>
            <a:r>
              <a:rPr lang="en-US" baseline="0" dirty="0" smtClean="0"/>
              <a:t> searching for individuals and companies who share our vision and passion, interested in partnering with us in some form to accomplish two things:</a:t>
            </a:r>
          </a:p>
          <a:p>
            <a:pPr marL="228600" indent="-228600">
              <a:buAutoNum type="arabicParenR"/>
            </a:pPr>
            <a:r>
              <a:rPr lang="en-US" baseline="0" dirty="0" smtClean="0"/>
              <a:t>Promoting CO2 faster to market and</a:t>
            </a:r>
          </a:p>
          <a:p>
            <a:pPr marL="228600" indent="-228600">
              <a:buAutoNum type="arabicParenR"/>
            </a:pPr>
            <a:r>
              <a:rPr lang="en-US" baseline="0" dirty="0" smtClean="0"/>
              <a:t>Enabling EcoThermics to move faster to market</a:t>
            </a:r>
          </a:p>
          <a:p>
            <a:pPr marL="228600" indent="-228600">
              <a:buFont typeface="Arial" pitchFamily="34" charset="0"/>
              <a:buChar char="•"/>
            </a:pPr>
            <a:r>
              <a:rPr lang="en-US" dirty="0" smtClean="0"/>
              <a:t>Through leveraging partnerships, our small company works harder and smarter to do more with less… building value day after day</a:t>
            </a:r>
            <a:endParaRPr lang="en-US" dirty="0"/>
          </a:p>
        </p:txBody>
      </p:sp>
      <p:sp>
        <p:nvSpPr>
          <p:cNvPr id="4" name="Slide Number Placeholder 3"/>
          <p:cNvSpPr>
            <a:spLocks noGrp="1"/>
          </p:cNvSpPr>
          <p:nvPr>
            <p:ph type="sldNum" sz="quarter" idx="10"/>
          </p:nvPr>
        </p:nvSpPr>
        <p:spPr/>
        <p:txBody>
          <a:bodyPr/>
          <a:lstStyle/>
          <a:p>
            <a:fld id="{B065D6F4-6AD2-41F9-A3B5-698AC08895B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0" dirty="0" smtClean="0">
                <a:solidFill>
                  <a:schemeClr val="accent3">
                    <a:lumMod val="75000"/>
                  </a:schemeClr>
                </a:solidFill>
              </a:rPr>
              <a:t>Objectives:</a:t>
            </a:r>
            <a:r>
              <a:rPr lang="en-US" b="0" baseline="0" dirty="0" smtClean="0">
                <a:solidFill>
                  <a:schemeClr val="accent3">
                    <a:lumMod val="75000"/>
                  </a:schemeClr>
                </a:solidFill>
              </a:rPr>
              <a:t>       Speed to market and speed to scale</a:t>
            </a:r>
          </a:p>
          <a:p>
            <a:pPr>
              <a:buFont typeface="Arial" pitchFamily="34" charset="0"/>
              <a:buNone/>
            </a:pPr>
            <a:r>
              <a:rPr lang="en-US" b="0" baseline="0" dirty="0" smtClean="0">
                <a:solidFill>
                  <a:schemeClr val="accent3">
                    <a:lumMod val="75000"/>
                  </a:schemeClr>
                </a:solidFill>
              </a:rPr>
              <a:t>Methodology:   Leverage and collaboration with each component of the value chain.</a:t>
            </a:r>
            <a:endParaRPr lang="en-US" b="0" dirty="0" smtClean="0">
              <a:solidFill>
                <a:schemeClr val="accent3">
                  <a:lumMod val="75000"/>
                </a:schemeClr>
              </a:solidFill>
            </a:endParaRPr>
          </a:p>
          <a:p>
            <a:pPr>
              <a:buFont typeface="Arial" pitchFamily="34" charset="0"/>
              <a:buNone/>
            </a:pPr>
            <a:endParaRPr lang="en-US" b="1" dirty="0">
              <a:solidFill>
                <a:schemeClr val="accent3">
                  <a:lumMod val="75000"/>
                </a:schemeClr>
              </a:solidFill>
            </a:endParaRPr>
          </a:p>
        </p:txBody>
      </p:sp>
      <p:sp>
        <p:nvSpPr>
          <p:cNvPr id="4" name="Slide Number Placeholder 3"/>
          <p:cNvSpPr>
            <a:spLocks noGrp="1"/>
          </p:cNvSpPr>
          <p:nvPr>
            <p:ph type="sldNum" sz="quarter" idx="10"/>
          </p:nvPr>
        </p:nvSpPr>
        <p:spPr/>
        <p:txBody>
          <a:bodyPr/>
          <a:lstStyle/>
          <a:p>
            <a:fld id="{B065D6F4-6AD2-41F9-A3B5-698AC08895B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So let’s talk a little bit about our value proposition to our partners, investors, and customers </a:t>
            </a:r>
            <a:endParaRPr lang="en-US" dirty="0"/>
          </a:p>
        </p:txBody>
      </p:sp>
      <p:sp>
        <p:nvSpPr>
          <p:cNvPr id="4" name="Slide Number Placeholder 3"/>
          <p:cNvSpPr>
            <a:spLocks noGrp="1"/>
          </p:cNvSpPr>
          <p:nvPr>
            <p:ph type="sldNum" sz="quarter" idx="10"/>
          </p:nvPr>
        </p:nvSpPr>
        <p:spPr/>
        <p:txBody>
          <a:bodyPr/>
          <a:lstStyle/>
          <a:p>
            <a:fld id="{B065D6F4-6AD2-41F9-A3B5-698AC08895B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p:spPr>
        <p:txBody>
          <a:bodyPr/>
          <a:lstStyle/>
          <a:p>
            <a:pPr marL="460375" lvl="0" indent="-204788" algn="l" defTabSz="914400" rtl="0" eaLnBrk="1" latinLnBrk="0" hangingPunct="1">
              <a:spcAft>
                <a:spcPts val="300"/>
              </a:spcAft>
              <a:buClr>
                <a:schemeClr val="tx1"/>
              </a:buClr>
              <a:buSzPct val="90000"/>
              <a:buFont typeface="Arial" pitchFamily="34" charset="0"/>
              <a:buChar char="•"/>
              <a:defRPr/>
            </a:pPr>
            <a:r>
              <a:rPr lang="en-US" sz="1200" kern="1200" baseline="0" dirty="0" smtClean="0">
                <a:solidFill>
                  <a:schemeClr val="tx1"/>
                </a:solidFill>
                <a:latin typeface="Calibri" pitchFamily="34" charset="0"/>
                <a:ea typeface="+mn-ea"/>
                <a:cs typeface="+mn-cs"/>
              </a:rPr>
              <a:t>TO PUT EFFICIENCY DATA IN TERMS OF FINANCIAL PAYBACK – CO2 SYSTEMS PROVIDE AN ATTRACTIVE RETURN ON INVESTMENT</a:t>
            </a:r>
          </a:p>
          <a:p>
            <a:pPr marL="460375" lvl="0" indent="-204788" algn="l" defTabSz="914400" rtl="0" eaLnBrk="1" latinLnBrk="0" hangingPunct="1">
              <a:spcAft>
                <a:spcPts val="300"/>
              </a:spcAft>
              <a:buClr>
                <a:schemeClr val="tx1"/>
              </a:buClr>
              <a:buSzPct val="90000"/>
              <a:buFont typeface="Arial" pitchFamily="34" charset="0"/>
              <a:buChar char="•"/>
              <a:defRPr/>
            </a:pPr>
            <a:r>
              <a:rPr lang="en-US" sz="1200" kern="1200" baseline="0" dirty="0" smtClean="0">
                <a:solidFill>
                  <a:schemeClr val="tx1"/>
                </a:solidFill>
                <a:latin typeface="Calibri" pitchFamily="34" charset="0"/>
                <a:ea typeface="+mn-ea"/>
                <a:cs typeface="+mn-cs"/>
              </a:rPr>
              <a:t>40% of commercial water heaters are electric</a:t>
            </a:r>
          </a:p>
          <a:p>
            <a:pPr marL="460375" lvl="0" indent="-204788" algn="l" defTabSz="914400" rtl="0" eaLnBrk="1" latinLnBrk="0" hangingPunct="1">
              <a:spcAft>
                <a:spcPts val="300"/>
              </a:spcAft>
              <a:buClr>
                <a:schemeClr val="tx1"/>
              </a:buClr>
              <a:buSzPct val="90000"/>
              <a:buFont typeface="Arial" pitchFamily="34" charset="0"/>
              <a:buChar char="•"/>
              <a:defRPr/>
            </a:pPr>
            <a:r>
              <a:rPr lang="en-US" sz="1200" kern="1200" baseline="0" dirty="0" smtClean="0">
                <a:solidFill>
                  <a:schemeClr val="tx1"/>
                </a:solidFill>
                <a:latin typeface="Calibri" pitchFamily="34" charset="0"/>
                <a:ea typeface="+mn-ea"/>
                <a:cs typeface="+mn-cs"/>
              </a:rPr>
              <a:t>To put data into a payback perspective, we developed this analysis for a commercial laundry in Connecticut.</a:t>
            </a:r>
          </a:p>
          <a:p>
            <a:pPr marL="460375" lvl="0" indent="-204788" algn="l" defTabSz="914400" rtl="0" eaLnBrk="1" latinLnBrk="0" hangingPunct="1">
              <a:spcAft>
                <a:spcPts val="300"/>
              </a:spcAft>
              <a:buClr>
                <a:schemeClr val="tx1"/>
              </a:buClr>
              <a:buSzPct val="90000"/>
              <a:buFont typeface="Arial" pitchFamily="34" charset="0"/>
              <a:buChar char="•"/>
              <a:defRPr/>
            </a:pPr>
            <a:r>
              <a:rPr lang="en-US" sz="1200" kern="1200" baseline="0" dirty="0" smtClean="0">
                <a:solidFill>
                  <a:schemeClr val="tx1"/>
                </a:solidFill>
                <a:latin typeface="Calibri" pitchFamily="34" charset="0"/>
                <a:ea typeface="+mn-ea"/>
                <a:cs typeface="+mn-cs"/>
              </a:rPr>
              <a:t>Based upon our estimates of installed cost for these 4 systems, financial payback periods are extremely attractive compared to electric and propane systems, and still good compared to natural gas equipment.  </a:t>
            </a:r>
          </a:p>
          <a:p>
            <a:pPr marL="460375" lvl="0" indent="-204788" algn="l" defTabSz="914400" rtl="0" eaLnBrk="1" latinLnBrk="0" hangingPunct="1">
              <a:spcAft>
                <a:spcPts val="300"/>
              </a:spcAft>
              <a:buClr>
                <a:schemeClr val="tx1"/>
              </a:buClr>
              <a:buSzPct val="90000"/>
              <a:buFont typeface="Arial" pitchFamily="34" charset="0"/>
              <a:buChar char="•"/>
              <a:defRPr/>
            </a:pPr>
            <a:r>
              <a:rPr lang="en-US" sz="1200" kern="1200" baseline="0" dirty="0" smtClean="0">
                <a:solidFill>
                  <a:schemeClr val="tx1"/>
                </a:solidFill>
                <a:latin typeface="Calibri" pitchFamily="34" charset="0"/>
                <a:ea typeface="+mn-ea"/>
                <a:cs typeface="+mn-cs"/>
              </a:rPr>
              <a:t>Keep in mind that the life of these systems is &gt;20 years.</a:t>
            </a:r>
          </a:p>
          <a:p>
            <a:pPr marL="460375" lvl="0" indent="-204788" algn="l" defTabSz="914400" rtl="0" eaLnBrk="1" latinLnBrk="0" hangingPunct="1">
              <a:spcAft>
                <a:spcPts val="300"/>
              </a:spcAft>
              <a:buClr>
                <a:schemeClr val="tx1"/>
              </a:buClr>
              <a:buSzPct val="90000"/>
              <a:buFont typeface="Arial" pitchFamily="34" charset="0"/>
              <a:buChar char="•"/>
              <a:defRPr/>
            </a:pPr>
            <a:r>
              <a:rPr lang="en-US" sz="1200" kern="1200" baseline="0" dirty="0" smtClean="0">
                <a:solidFill>
                  <a:schemeClr val="tx1"/>
                </a:solidFill>
                <a:latin typeface="Calibri" pitchFamily="34" charset="0"/>
                <a:ea typeface="+mn-ea"/>
                <a:cs typeface="+mn-cs"/>
              </a:rPr>
              <a:t>In Europe, where electric rates are even higher than the U.S. average, our value proposition is even stronger</a:t>
            </a:r>
          </a:p>
          <a:p>
            <a:pPr marL="460375" lvl="0" indent="-204788" algn="l" defTabSz="914400" rtl="0" eaLnBrk="1" latinLnBrk="0" hangingPunct="1">
              <a:spcAft>
                <a:spcPts val="300"/>
              </a:spcAft>
              <a:buClr>
                <a:schemeClr val="tx1"/>
              </a:buClr>
              <a:buSzPct val="90000"/>
              <a:buFont typeface="Arial" pitchFamily="34" charset="0"/>
              <a:buChar char="•"/>
              <a:defRPr/>
            </a:pPr>
            <a:r>
              <a:rPr lang="en-US" sz="1200" kern="1200" baseline="0" dirty="0" smtClean="0">
                <a:solidFill>
                  <a:schemeClr val="tx1"/>
                </a:solidFill>
                <a:latin typeface="Calibri" pitchFamily="34" charset="0"/>
                <a:ea typeface="+mn-ea"/>
                <a:cs typeface="+mn-cs"/>
              </a:rPr>
              <a:t>Savings are greater as hot water consumption increases.  This is one reason we have targeted high demand applications in commercial water heating.</a:t>
            </a:r>
            <a:endParaRPr lang="en-US" sz="1200" kern="1200" baseline="0" dirty="0">
              <a:solidFill>
                <a:schemeClr val="tx1"/>
              </a:solidFill>
              <a:latin typeface="Calibri" pitchFamily="34" charset="0"/>
              <a:ea typeface="+mn-ea"/>
              <a:cs typeface="+mn-cs"/>
            </a:endParaRPr>
          </a:p>
        </p:txBody>
      </p:sp>
      <p:sp>
        <p:nvSpPr>
          <p:cNvPr id="47107" name="Slide Number Placeholder 3"/>
          <p:cNvSpPr>
            <a:spLocks noGrp="1"/>
          </p:cNvSpPr>
          <p:nvPr>
            <p:ph type="sldNum" sz="quarter" idx="5"/>
          </p:nvPr>
        </p:nvSpPr>
        <p:spPr>
          <a:noFill/>
        </p:spPr>
        <p:txBody>
          <a:bodyPr/>
          <a:lstStyle/>
          <a:p>
            <a:pPr defTabSz="899248"/>
            <a:fld id="{8C6F080F-A77A-4786-AA15-1ECCC4EB22D4}" type="slidenum">
              <a:rPr lang="en-US" smtClean="0"/>
              <a:pPr defTabSz="899248"/>
              <a:t>15</a:t>
            </a:fld>
            <a:endParaRPr lang="en-US" dirty="0" smtClean="0"/>
          </a:p>
        </p:txBody>
      </p:sp>
      <p:sp>
        <p:nvSpPr>
          <p:cNvPr id="5" name="Date Placeholder 4"/>
          <p:cNvSpPr>
            <a:spLocks noGrp="1"/>
          </p:cNvSpPr>
          <p:nvPr>
            <p:ph type="dt" idx="10"/>
          </p:nvPr>
        </p:nvSpPr>
        <p:spPr/>
        <p:txBody>
          <a:bodyPr/>
          <a:lstStyle/>
          <a:p>
            <a:fld id="{2F1F6678-5F92-4937-8F94-773848929DC3}" type="datetime1">
              <a:rPr lang="en-US" smtClean="0"/>
              <a:pPr/>
              <a:t>9/27/2010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So what makes a market ripe for new paradigms?</a:t>
            </a:r>
            <a:endParaRPr lang="en-US" dirty="0"/>
          </a:p>
        </p:txBody>
      </p:sp>
      <p:sp>
        <p:nvSpPr>
          <p:cNvPr id="4" name="Slide Number Placeholder 3"/>
          <p:cNvSpPr>
            <a:spLocks noGrp="1"/>
          </p:cNvSpPr>
          <p:nvPr>
            <p:ph type="sldNum" sz="quarter" idx="10"/>
          </p:nvPr>
        </p:nvSpPr>
        <p:spPr/>
        <p:txBody>
          <a:bodyPr/>
          <a:lstStyle/>
          <a:p>
            <a:fld id="{B065D6F4-6AD2-41F9-A3B5-698AC08895B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0375" indent="-204788" algn="l" defTabSz="914400" rtl="0" eaLnBrk="1" latinLnBrk="0" hangingPunct="1">
              <a:spcAft>
                <a:spcPts val="300"/>
              </a:spcAft>
              <a:buClr>
                <a:schemeClr val="tx1"/>
              </a:buClr>
              <a:buSzPct val="90000"/>
              <a:buFont typeface="Arial" pitchFamily="34" charset="0"/>
              <a:buNone/>
              <a:defRPr/>
            </a:pPr>
            <a:endParaRPr lang="en-US" sz="1200" kern="1200" baseline="0" dirty="0" smtClean="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B065D6F4-6AD2-41F9-A3B5-698AC08895B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0375" indent="-204788" algn="l" defTabSz="914400" rtl="0" eaLnBrk="1" latinLnBrk="0" hangingPunct="1">
              <a:spcAft>
                <a:spcPts val="300"/>
              </a:spcAft>
              <a:buClr>
                <a:schemeClr val="tx1"/>
              </a:buClr>
              <a:buSzPct val="90000"/>
              <a:buFont typeface="Arial" pitchFamily="34" charset="0"/>
              <a:buChar char="•"/>
              <a:defRPr/>
            </a:pPr>
            <a:r>
              <a:rPr lang="en-US" sz="1200" kern="1200" baseline="0" dirty="0" smtClean="0">
                <a:solidFill>
                  <a:schemeClr val="tx1"/>
                </a:solidFill>
                <a:latin typeface="Calibri" pitchFamily="34" charset="0"/>
                <a:ea typeface="+mn-ea"/>
                <a:cs typeface="+mn-cs"/>
              </a:rPr>
              <a:t>Building upon the inherent higher temperature performance of CO2 heat pump systems, our initial market entry will be commercial heat pump water heaters.</a:t>
            </a:r>
          </a:p>
          <a:p>
            <a:pPr marL="460375" indent="-204788" algn="l" defTabSz="914400" rtl="0" eaLnBrk="1" latinLnBrk="0" hangingPunct="1">
              <a:spcAft>
                <a:spcPts val="300"/>
              </a:spcAft>
              <a:buClr>
                <a:schemeClr val="tx1"/>
              </a:buClr>
              <a:buSzPct val="90000"/>
              <a:buFont typeface="Arial" pitchFamily="34" charset="0"/>
              <a:buChar char="•"/>
              <a:defRPr/>
            </a:pPr>
            <a:r>
              <a:rPr lang="en-US" sz="1200" kern="1200" baseline="0" dirty="0" smtClean="0">
                <a:solidFill>
                  <a:schemeClr val="tx1"/>
                </a:solidFill>
                <a:latin typeface="Calibri" pitchFamily="34" charset="0"/>
                <a:ea typeface="+mn-ea"/>
                <a:cs typeface="+mn-cs"/>
              </a:rPr>
              <a:t>Looking  for European OEM partners to build systems </a:t>
            </a:r>
          </a:p>
          <a:p>
            <a:pPr marL="460375" indent="-204788" algn="l" defTabSz="914400" rtl="0" eaLnBrk="1" latinLnBrk="0" hangingPunct="1">
              <a:spcAft>
                <a:spcPts val="300"/>
              </a:spcAft>
              <a:buClr>
                <a:schemeClr val="tx1"/>
              </a:buClr>
              <a:buSzPct val="90000"/>
              <a:buFont typeface="Arial" pitchFamily="34" charset="0"/>
              <a:buChar char="•"/>
              <a:defRPr/>
            </a:pPr>
            <a:r>
              <a:rPr lang="en-US" sz="1200" kern="1200" baseline="0" dirty="0" smtClean="0">
                <a:solidFill>
                  <a:schemeClr val="tx1"/>
                </a:solidFill>
                <a:latin typeface="Calibri" pitchFamily="34" charset="0"/>
                <a:ea typeface="+mn-ea"/>
                <a:cs typeface="+mn-cs"/>
              </a:rPr>
              <a:t>There is new market opportunity and growth in the U.S.</a:t>
            </a:r>
          </a:p>
        </p:txBody>
      </p:sp>
      <p:sp>
        <p:nvSpPr>
          <p:cNvPr id="4" name="Slide Number Placeholder 3"/>
          <p:cNvSpPr>
            <a:spLocks noGrp="1"/>
          </p:cNvSpPr>
          <p:nvPr>
            <p:ph type="sldNum" sz="quarter" idx="10"/>
          </p:nvPr>
        </p:nvSpPr>
        <p:spPr/>
        <p:txBody>
          <a:bodyPr/>
          <a:lstStyle/>
          <a:p>
            <a:fld id="{B065D6F4-6AD2-41F9-A3B5-698AC08895B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0375" indent="-204788" algn="l" defTabSz="914400" rtl="0" eaLnBrk="1" latinLnBrk="0" hangingPunct="1">
              <a:spcAft>
                <a:spcPts val="300"/>
              </a:spcAft>
              <a:buClr>
                <a:schemeClr val="tx1"/>
              </a:buClr>
              <a:buSzPct val="90000"/>
              <a:buFont typeface="Arial" pitchFamily="34" charset="0"/>
              <a:buChar char="•"/>
              <a:defRPr/>
            </a:pPr>
            <a:r>
              <a:rPr lang="en-US" sz="1200" kern="1200" baseline="0" dirty="0" smtClean="0">
                <a:solidFill>
                  <a:schemeClr val="tx1"/>
                </a:solidFill>
                <a:latin typeface="Calibri" pitchFamily="34" charset="0"/>
                <a:ea typeface="+mn-ea"/>
                <a:cs typeface="+mn-cs"/>
              </a:rPr>
              <a:t>With performance enhancements such as Energy Recovery and cost efficiencies from economies of scale, this technology will be ideal in a wide variety of applications…</a:t>
            </a:r>
          </a:p>
          <a:p>
            <a:pPr marL="460375" indent="-204788" algn="l" defTabSz="914400" rtl="0" eaLnBrk="1" latinLnBrk="0" hangingPunct="1">
              <a:spcAft>
                <a:spcPts val="300"/>
              </a:spcAft>
              <a:buClr>
                <a:schemeClr val="tx1"/>
              </a:buClr>
              <a:buSzPct val="90000"/>
              <a:buFont typeface="Arial" pitchFamily="34" charset="0"/>
              <a:buChar char="•"/>
              <a:defRPr/>
            </a:pPr>
            <a:r>
              <a:rPr lang="en-US" sz="1200" kern="1200" baseline="0" dirty="0" smtClean="0">
                <a:solidFill>
                  <a:schemeClr val="tx1"/>
                </a:solidFill>
                <a:latin typeface="Calibri" pitchFamily="34" charset="0"/>
                <a:ea typeface="+mn-ea"/>
                <a:cs typeface="+mn-cs"/>
              </a:rPr>
              <a:t>Such as residential (new &amp; retrofit), commercial, industrial, mobile or portable </a:t>
            </a:r>
          </a:p>
          <a:p>
            <a:pPr marL="460375" indent="-204788" algn="l" defTabSz="914400" rtl="0" eaLnBrk="1" latinLnBrk="0" hangingPunct="1">
              <a:spcAft>
                <a:spcPts val="300"/>
              </a:spcAft>
              <a:buClr>
                <a:schemeClr val="tx1"/>
              </a:buClr>
              <a:buSzPct val="90000"/>
              <a:buFont typeface="Arial" pitchFamily="34" charset="0"/>
              <a:buChar char="•"/>
              <a:defRPr/>
            </a:pPr>
            <a:r>
              <a:rPr lang="en-US" sz="1200" kern="1200" baseline="0" dirty="0" smtClean="0">
                <a:solidFill>
                  <a:schemeClr val="tx1"/>
                </a:solidFill>
                <a:latin typeface="Calibri" pitchFamily="34" charset="0"/>
                <a:ea typeface="+mn-ea"/>
                <a:cs typeface="+mn-cs"/>
              </a:rPr>
              <a:t>Globally</a:t>
            </a:r>
          </a:p>
        </p:txBody>
      </p:sp>
      <p:sp>
        <p:nvSpPr>
          <p:cNvPr id="4" name="Slide Number Placeholder 3"/>
          <p:cNvSpPr>
            <a:spLocks noGrp="1"/>
          </p:cNvSpPr>
          <p:nvPr>
            <p:ph type="sldNum" sz="quarter" idx="10"/>
          </p:nvPr>
        </p:nvSpPr>
        <p:spPr/>
        <p:txBody>
          <a:bodyPr/>
          <a:lstStyle/>
          <a:p>
            <a:fld id="{B065D6F4-6AD2-41F9-A3B5-698AC08895B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0375" indent="-204788">
              <a:spcAft>
                <a:spcPts val="300"/>
              </a:spcAft>
              <a:buClr>
                <a:schemeClr val="tx1"/>
              </a:buClr>
              <a:buSzPct val="90000"/>
              <a:buFont typeface="Arial" pitchFamily="34" charset="0"/>
              <a:buChar char="•"/>
              <a:defRPr/>
            </a:pPr>
            <a:r>
              <a:rPr lang="en-US" sz="1200" dirty="0" smtClean="0">
                <a:latin typeface="Calibri" pitchFamily="34" charset="0"/>
              </a:rPr>
              <a:t>All</a:t>
            </a:r>
            <a:r>
              <a:rPr lang="en-US" sz="1200" baseline="0" dirty="0" smtClean="0">
                <a:latin typeface="Calibri" pitchFamily="34" charset="0"/>
              </a:rPr>
              <a:t> of us here at ATMOsphere 2010 share a common goal – hastening adoption of natural refrigerants globally</a:t>
            </a:r>
          </a:p>
          <a:p>
            <a:pPr marL="460375" indent="-204788">
              <a:spcAft>
                <a:spcPts val="300"/>
              </a:spcAft>
              <a:buClr>
                <a:schemeClr val="tx1"/>
              </a:buClr>
              <a:buSzPct val="90000"/>
              <a:buFont typeface="Arial" pitchFamily="34" charset="0"/>
              <a:buChar char="•"/>
              <a:defRPr/>
            </a:pPr>
            <a:r>
              <a:rPr lang="en-US" sz="1200" baseline="0" dirty="0" smtClean="0">
                <a:latin typeface="Calibri" pitchFamily="34" charset="0"/>
              </a:rPr>
              <a:t>We are here because we not only </a:t>
            </a:r>
            <a:r>
              <a:rPr lang="en-US" sz="1200" b="1" baseline="0" dirty="0" smtClean="0">
                <a:latin typeface="Calibri" pitchFamily="34" charset="0"/>
              </a:rPr>
              <a:t>care</a:t>
            </a:r>
            <a:r>
              <a:rPr lang="en-US" sz="1200" baseline="0" dirty="0" smtClean="0">
                <a:latin typeface="Calibri" pitchFamily="34" charset="0"/>
              </a:rPr>
              <a:t> about environmental sustainability, (significant reduction in energy consumption and climate change) but we are taking </a:t>
            </a:r>
            <a:r>
              <a:rPr lang="en-US" sz="1200" b="1" baseline="0" dirty="0" smtClean="0">
                <a:latin typeface="Calibri" pitchFamily="34" charset="0"/>
              </a:rPr>
              <a:t>action</a:t>
            </a:r>
            <a:r>
              <a:rPr lang="en-US" sz="1200" b="0" baseline="0" dirty="0" smtClean="0">
                <a:latin typeface="Calibri" pitchFamily="34" charset="0"/>
              </a:rPr>
              <a:t>!</a:t>
            </a:r>
          </a:p>
          <a:p>
            <a:pPr marL="460375" indent="-204788">
              <a:spcAft>
                <a:spcPts val="300"/>
              </a:spcAft>
              <a:buClr>
                <a:schemeClr val="tx1"/>
              </a:buClr>
              <a:buSzPct val="90000"/>
              <a:buFont typeface="Arial" pitchFamily="34" charset="0"/>
              <a:buChar char="•"/>
              <a:defRPr/>
            </a:pPr>
            <a:r>
              <a:rPr lang="en-US" sz="1200" b="0" baseline="0" dirty="0" smtClean="0">
                <a:latin typeface="Calibri" pitchFamily="34" charset="0"/>
              </a:rPr>
              <a:t>How do we eliminate barriers and expedite the transition to natural refrigerants?</a:t>
            </a:r>
          </a:p>
          <a:p>
            <a:pPr marL="460375" indent="-204788">
              <a:spcAft>
                <a:spcPts val="300"/>
              </a:spcAft>
              <a:buClr>
                <a:schemeClr val="tx1"/>
              </a:buClr>
              <a:buSzPct val="90000"/>
              <a:buFont typeface="Arial" pitchFamily="34" charset="0"/>
              <a:buChar char="•"/>
              <a:defRPr/>
            </a:pPr>
            <a:r>
              <a:rPr lang="en-US" sz="1200" b="0" baseline="0" dirty="0" smtClean="0">
                <a:latin typeface="Calibri" pitchFamily="34" charset="0"/>
              </a:rPr>
              <a:t>The first step, we believe, is the availability of viable alternatives (compressors, components and the like)</a:t>
            </a:r>
          </a:p>
          <a:p>
            <a:pPr marL="460375" indent="-204788">
              <a:spcAft>
                <a:spcPts val="300"/>
              </a:spcAft>
              <a:buClr>
                <a:schemeClr val="tx1"/>
              </a:buClr>
              <a:buSzPct val="90000"/>
              <a:buFont typeface="Arial" pitchFamily="34" charset="0"/>
              <a:buChar char="•"/>
              <a:defRPr/>
            </a:pPr>
            <a:r>
              <a:rPr lang="en-US" sz="1200" b="0" baseline="0" dirty="0" smtClean="0">
                <a:latin typeface="Calibri" pitchFamily="34" charset="0"/>
              </a:rPr>
              <a:t>In addition to being environmentally sustainable, our compressor will significantly improve the energy efficiency and performance of heat pumps</a:t>
            </a:r>
          </a:p>
          <a:p>
            <a:pPr marL="460375" indent="-204788">
              <a:spcAft>
                <a:spcPts val="300"/>
              </a:spcAft>
              <a:buClr>
                <a:schemeClr val="tx1"/>
              </a:buClr>
              <a:buSzPct val="90000"/>
              <a:buFont typeface="Arial" pitchFamily="34" charset="0"/>
              <a:buChar char="•"/>
              <a:defRPr/>
            </a:pPr>
            <a:endParaRPr lang="en-US" sz="1200" b="1" dirty="0" smtClean="0">
              <a:latin typeface="Calibri" pitchFamily="34" charset="0"/>
            </a:endParaRPr>
          </a:p>
        </p:txBody>
      </p:sp>
      <p:sp>
        <p:nvSpPr>
          <p:cNvPr id="4" name="Slide Number Placeholder 3"/>
          <p:cNvSpPr>
            <a:spLocks noGrp="1"/>
          </p:cNvSpPr>
          <p:nvPr>
            <p:ph type="sldNum" sz="quarter" idx="10"/>
          </p:nvPr>
        </p:nvSpPr>
        <p:spPr/>
        <p:txBody>
          <a:bodyPr/>
          <a:lstStyle/>
          <a:p>
            <a:fld id="{B065D6F4-6AD2-41F9-A3B5-698AC08895B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p:spPr>
        <p:txBody>
          <a:bodyPr/>
          <a:lstStyle/>
          <a:p>
            <a:pPr eaLnBrk="1" hangingPunct="1"/>
            <a:endParaRPr lang="en-US" b="1" dirty="0" smtClean="0"/>
          </a:p>
          <a:p>
            <a:pPr eaLnBrk="1" hangingPunct="1"/>
            <a:endParaRPr lang="en-US" b="1" dirty="0" smtClean="0"/>
          </a:p>
          <a:p>
            <a:pPr eaLnBrk="1" hangingPunct="1"/>
            <a:endParaRPr lang="en-US" b="1" dirty="0" smtClean="0"/>
          </a:p>
        </p:txBody>
      </p:sp>
      <p:sp>
        <p:nvSpPr>
          <p:cNvPr id="69635" name="Slide Number Placeholder 3"/>
          <p:cNvSpPr txBox="1">
            <a:spLocks noGrp="1"/>
          </p:cNvSpPr>
          <p:nvPr/>
        </p:nvSpPr>
        <p:spPr bwMode="auto">
          <a:xfrm>
            <a:off x="3884355" y="8686156"/>
            <a:ext cx="2972108" cy="456233"/>
          </a:xfrm>
          <a:prstGeom prst="rect">
            <a:avLst/>
          </a:prstGeom>
          <a:noFill/>
          <a:ln w="9525">
            <a:noFill/>
            <a:miter lim="800000"/>
            <a:headEnd/>
            <a:tailEnd/>
          </a:ln>
        </p:spPr>
        <p:txBody>
          <a:bodyPr lIns="89912" tIns="44956" rIns="89912" bIns="44956" anchor="b"/>
          <a:lstStyle/>
          <a:p>
            <a:pPr algn="r" defTabSz="899248"/>
            <a:fld id="{75997334-6071-4903-9B07-CAFE672EE7D5}" type="slidenum">
              <a:rPr lang="en-US" sz="1200"/>
              <a:pPr algn="r" defTabSz="899248"/>
              <a:t>20</a:t>
            </a:fld>
            <a:endParaRPr 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065D6F4-6AD2-41F9-A3B5-698AC08895B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p:spPr>
        <p:txBody>
          <a:bodyPr/>
          <a:lstStyle/>
          <a:p>
            <a:pPr eaLnBrk="1" hangingPunct="1"/>
            <a:endParaRPr lang="en-US" b="1" dirty="0" smtClean="0"/>
          </a:p>
          <a:p>
            <a:pPr eaLnBrk="1" hangingPunct="1"/>
            <a:endParaRPr lang="en-US" b="1" dirty="0" smtClean="0"/>
          </a:p>
          <a:p>
            <a:pPr eaLnBrk="1" hangingPunct="1"/>
            <a:endParaRPr lang="en-US" b="1" dirty="0" smtClean="0"/>
          </a:p>
        </p:txBody>
      </p:sp>
      <p:sp>
        <p:nvSpPr>
          <p:cNvPr id="69635" name="Slide Number Placeholder 3"/>
          <p:cNvSpPr txBox="1">
            <a:spLocks noGrp="1"/>
          </p:cNvSpPr>
          <p:nvPr/>
        </p:nvSpPr>
        <p:spPr bwMode="auto">
          <a:xfrm>
            <a:off x="3884355" y="8686156"/>
            <a:ext cx="2972108" cy="456233"/>
          </a:xfrm>
          <a:prstGeom prst="rect">
            <a:avLst/>
          </a:prstGeom>
          <a:noFill/>
          <a:ln w="9525">
            <a:noFill/>
            <a:miter lim="800000"/>
            <a:headEnd/>
            <a:tailEnd/>
          </a:ln>
        </p:spPr>
        <p:txBody>
          <a:bodyPr lIns="89912" tIns="44956" rIns="89912" bIns="44956" anchor="b"/>
          <a:lstStyle/>
          <a:p>
            <a:pPr algn="r" defTabSz="899248"/>
            <a:fld id="{75997334-6071-4903-9B07-CAFE672EE7D5}" type="slidenum">
              <a:rPr lang="en-US" sz="1200"/>
              <a:pPr algn="r" defTabSz="899248"/>
              <a:t>22</a:t>
            </a:fld>
            <a:endParaRPr 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endParaRPr lang="en-US" b="1" dirty="0" smtClean="0"/>
          </a:p>
        </p:txBody>
      </p:sp>
      <p:sp>
        <p:nvSpPr>
          <p:cNvPr id="22531" name="Slide Number Placeholder 3"/>
          <p:cNvSpPr>
            <a:spLocks noGrp="1"/>
          </p:cNvSpPr>
          <p:nvPr>
            <p:ph type="sldNum" sz="quarter" idx="5"/>
          </p:nvPr>
        </p:nvSpPr>
        <p:spPr>
          <a:noFill/>
        </p:spPr>
        <p:txBody>
          <a:bodyPr/>
          <a:lstStyle/>
          <a:p>
            <a:pPr defTabSz="899248"/>
            <a:fld id="{15280D61-572D-4F78-BB74-852B9F7320D7}" type="slidenum">
              <a:rPr lang="en-US" smtClean="0"/>
              <a:pPr defTabSz="899248"/>
              <a:t>23</a:t>
            </a:fld>
            <a:endParaRPr lang="en-US" dirty="0" smtClean="0"/>
          </a:p>
        </p:txBody>
      </p:sp>
      <p:sp>
        <p:nvSpPr>
          <p:cNvPr id="5" name="Date Placeholder 4"/>
          <p:cNvSpPr>
            <a:spLocks noGrp="1"/>
          </p:cNvSpPr>
          <p:nvPr>
            <p:ph type="dt" idx="10"/>
          </p:nvPr>
        </p:nvSpPr>
        <p:spPr/>
        <p:txBody>
          <a:bodyPr/>
          <a:lstStyle/>
          <a:p>
            <a:fld id="{FD7C74D7-F1CF-4D98-9FAC-5FBA5D11D45D}" type="datetime1">
              <a:rPr lang="en-US" smtClean="0"/>
              <a:pPr/>
              <a:t>9/27/2010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We have identified 7 critical success factors to expediting market adoption of natural refrigerant technologies</a:t>
            </a:r>
          </a:p>
          <a:p>
            <a:pPr>
              <a:buFont typeface="Arial" pitchFamily="34" charset="0"/>
              <a:buChar char="•"/>
            </a:pPr>
            <a:r>
              <a:rPr lang="en-US" baseline="0" dirty="0" smtClean="0"/>
              <a:t> We will discuss progress EcoThermics has made in development of CO2 compressor technology </a:t>
            </a:r>
          </a:p>
          <a:p>
            <a:pPr>
              <a:buFont typeface="Arial" pitchFamily="34" charset="0"/>
              <a:buChar char="•"/>
            </a:pPr>
            <a:r>
              <a:rPr lang="en-US" baseline="0" dirty="0" smtClean="0"/>
              <a:t> We will share with you how we are leveraging partners, suppliers, industry experts and so forth to move more quickly </a:t>
            </a:r>
          </a:p>
          <a:p>
            <a:pPr>
              <a:buFont typeface="Arial" pitchFamily="34" charset="0"/>
              <a:buChar char="•"/>
            </a:pPr>
            <a:r>
              <a:rPr lang="en-US" baseline="0" dirty="0" smtClean="0"/>
              <a:t> We will summarize our value proposition  </a:t>
            </a:r>
          </a:p>
          <a:p>
            <a:pPr>
              <a:buFont typeface="Arial" pitchFamily="34" charset="0"/>
              <a:buChar char="•"/>
            </a:pPr>
            <a:r>
              <a:rPr lang="en-US" baseline="0" dirty="0" smtClean="0"/>
              <a:t> Finally, we will have an open, interactive discussion about the what will be required from a communications and regulatory standpoint to prompt change</a:t>
            </a:r>
            <a:endParaRPr lang="en-US" dirty="0"/>
          </a:p>
        </p:txBody>
      </p:sp>
      <p:sp>
        <p:nvSpPr>
          <p:cNvPr id="4" name="Slide Number Placeholder 3"/>
          <p:cNvSpPr>
            <a:spLocks noGrp="1"/>
          </p:cNvSpPr>
          <p:nvPr>
            <p:ph type="sldNum" sz="quarter" idx="10"/>
          </p:nvPr>
        </p:nvSpPr>
        <p:spPr/>
        <p:txBody>
          <a:bodyPr/>
          <a:lstStyle/>
          <a:p>
            <a:fld id="{B065D6F4-6AD2-41F9-A3B5-698AC08895B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t>So who are we?</a:t>
            </a:r>
          </a:p>
          <a:p>
            <a:pPr>
              <a:buFont typeface="Arial" pitchFamily="34" charset="0"/>
              <a:buChar char="•"/>
            </a:pPr>
            <a:r>
              <a:rPr lang="en-US" baseline="0" dirty="0" smtClean="0"/>
              <a:t> EcoThermics Corp., headquartered in the Midwestern U.S. was founded in 2007 to commercialize this innovative CO2 compressor technology </a:t>
            </a:r>
          </a:p>
          <a:p>
            <a:pPr>
              <a:buFont typeface="Arial" pitchFamily="34" charset="0"/>
              <a:buChar char="•"/>
            </a:pPr>
            <a:r>
              <a:rPr lang="en-US" baseline="0" dirty="0" smtClean="0"/>
              <a:t> Originally developed for and partially funded by the U.S. Army 8 years ago…</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Calibri" pitchFamily="34" charset="0"/>
              </a:rPr>
              <a:t> Our robust, high-performance compressor is an enabling component that OEM’s will use to build sustainable and economically responsible HVAC systems.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baseline="0" dirty="0" smtClean="0">
              <a:latin typeface="Calibri" pitchFamily="34" charset="0"/>
            </a:endParaRP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065D6F4-6AD2-41F9-A3B5-698AC08895B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0375" lvl="1" indent="-204788" algn="l" defTabSz="914400" rtl="0" eaLnBrk="1" latinLnBrk="0" hangingPunct="1">
              <a:spcAft>
                <a:spcPts val="300"/>
              </a:spcAft>
              <a:buClr>
                <a:schemeClr val="tx1"/>
              </a:buClr>
              <a:buSzPct val="90000"/>
              <a:buFont typeface="Arial" pitchFamily="34" charset="0"/>
              <a:buChar char="•"/>
              <a:defRPr/>
            </a:pPr>
            <a:r>
              <a:rPr lang="en-US" sz="1200" kern="1200" baseline="0" dirty="0" smtClean="0">
                <a:solidFill>
                  <a:schemeClr val="tx1"/>
                </a:solidFill>
                <a:latin typeface="Calibri" pitchFamily="34" charset="0"/>
                <a:ea typeface="+mn-ea"/>
                <a:cs typeface="+mn-cs"/>
              </a:rPr>
              <a:t>EcoThermics axial compressor design is compact with high power density. </a:t>
            </a:r>
          </a:p>
          <a:p>
            <a:pPr marL="460375" lvl="1" indent="-204788" algn="l" defTabSz="914400" rtl="0" eaLnBrk="1" latinLnBrk="0" hangingPunct="1">
              <a:spcAft>
                <a:spcPts val="300"/>
              </a:spcAft>
              <a:buClr>
                <a:schemeClr val="tx1"/>
              </a:buClr>
              <a:buSzPct val="90000"/>
              <a:buFont typeface="Arial" pitchFamily="34" charset="0"/>
              <a:buChar char="•"/>
              <a:defRPr/>
            </a:pPr>
            <a:r>
              <a:rPr lang="en-US" sz="1200" kern="1200" baseline="0" dirty="0" smtClean="0">
                <a:solidFill>
                  <a:schemeClr val="tx1"/>
                </a:solidFill>
                <a:latin typeface="Calibri" pitchFamily="34" charset="0"/>
                <a:ea typeface="+mn-ea"/>
                <a:cs typeface="+mn-cs"/>
              </a:rPr>
              <a:t>Our novel design for ease of manufacturability will make this unit highly cost competitive</a:t>
            </a:r>
          </a:p>
          <a:p>
            <a:pPr marL="460375" lvl="1" indent="-204788" algn="l" defTabSz="914400" rtl="0" eaLnBrk="1" latinLnBrk="0" hangingPunct="1">
              <a:spcAft>
                <a:spcPts val="300"/>
              </a:spcAft>
              <a:buClr>
                <a:schemeClr val="tx1"/>
              </a:buClr>
              <a:buSzPct val="90000"/>
              <a:buFont typeface="Arial" pitchFamily="34" charset="0"/>
              <a:buChar char="•"/>
              <a:defRPr/>
            </a:pPr>
            <a:r>
              <a:rPr lang="en-US" sz="1200" kern="1200" baseline="0" dirty="0" smtClean="0">
                <a:solidFill>
                  <a:schemeClr val="tx1"/>
                </a:solidFill>
                <a:latin typeface="Calibri" pitchFamily="34" charset="0"/>
                <a:ea typeface="+mn-ea"/>
                <a:cs typeface="+mn-cs"/>
              </a:rPr>
              <a:t>With over 2000 hours of lab testing, both at our world-class test facility in Ohio and world-renowned Herrick Labs at Purdue University, durability and performance results make our compressor competitive with all others in it’s size class. Once optimized for performance and cost, we expect our unit to be the best value available.</a:t>
            </a:r>
          </a:p>
          <a:p>
            <a:pPr marL="460375" lvl="1" indent="-204788" algn="l" defTabSz="914400" rtl="0" eaLnBrk="1" latinLnBrk="0" hangingPunct="1">
              <a:spcAft>
                <a:spcPts val="300"/>
              </a:spcAft>
              <a:buClr>
                <a:schemeClr val="tx1"/>
              </a:buClr>
              <a:buSzPct val="90000"/>
              <a:buFont typeface="Arial" pitchFamily="34" charset="0"/>
              <a:buChar char="•"/>
              <a:defRPr/>
            </a:pPr>
            <a:r>
              <a:rPr lang="en-US" sz="1200" kern="1200" baseline="0" dirty="0" smtClean="0">
                <a:solidFill>
                  <a:schemeClr val="tx1"/>
                </a:solidFill>
                <a:latin typeface="Calibri" pitchFamily="34" charset="0"/>
                <a:ea typeface="+mn-ea"/>
                <a:cs typeface="+mn-cs"/>
              </a:rPr>
              <a:t>Future OEM customers will be attracted to the unique application flexibility of this compressor</a:t>
            </a:r>
          </a:p>
          <a:p>
            <a:pPr marL="460375" lvl="1" indent="-204788" algn="l" defTabSz="914400" rtl="0" eaLnBrk="1" latinLnBrk="0" hangingPunct="1">
              <a:spcAft>
                <a:spcPts val="300"/>
              </a:spcAft>
              <a:buClr>
                <a:schemeClr val="tx1"/>
              </a:buClr>
              <a:buSzPct val="90000"/>
              <a:buFont typeface="Arial" pitchFamily="34" charset="0"/>
              <a:buNone/>
              <a:defRPr/>
            </a:pPr>
            <a:endParaRPr lang="en-US" sz="1200" kern="1200" baseline="0" dirty="0" smtClean="0">
              <a:solidFill>
                <a:schemeClr val="tx1"/>
              </a:solidFill>
              <a:latin typeface="Calibri" pitchFamily="34" charset="0"/>
              <a:ea typeface="+mn-ea"/>
              <a:cs typeface="+mn-cs"/>
            </a:endParaRPr>
          </a:p>
          <a:p>
            <a:pPr marL="460375" indent="-204788" algn="l" defTabSz="914400" rtl="0" eaLnBrk="1" latinLnBrk="0" hangingPunct="1">
              <a:spcAft>
                <a:spcPts val="300"/>
              </a:spcAft>
              <a:buClr>
                <a:schemeClr val="tx1"/>
              </a:buClr>
              <a:buSzPct val="90000"/>
              <a:buFont typeface="Arial" pitchFamily="34" charset="0"/>
              <a:buChar char="•"/>
              <a:defRPr/>
            </a:pPr>
            <a:endParaRPr lang="en-US" sz="1200" kern="1200" baseline="0" dirty="0" smtClean="0">
              <a:solidFill>
                <a:schemeClr val="tx1"/>
              </a:solidFill>
              <a:latin typeface="Calibri" pitchFamily="34" charset="0"/>
              <a:ea typeface="+mn-ea"/>
              <a:cs typeface="+mn-cs"/>
            </a:endParaRPr>
          </a:p>
          <a:p>
            <a:pPr marL="460375" indent="-204788" algn="l" defTabSz="914400" rtl="0" eaLnBrk="1" latinLnBrk="0" hangingPunct="1">
              <a:spcAft>
                <a:spcPts val="300"/>
              </a:spcAft>
              <a:buClr>
                <a:schemeClr val="tx1"/>
              </a:buClr>
              <a:buSzPct val="90000"/>
              <a:buFont typeface="Arial" pitchFamily="34" charset="0"/>
              <a:buChar char="•"/>
              <a:defRPr/>
            </a:pPr>
            <a:endParaRPr lang="en-US" sz="1200" kern="1200" baseline="0" dirty="0" smtClean="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B065D6F4-6AD2-41F9-A3B5-698AC08895B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65D6F4-6AD2-41F9-A3B5-698AC08895B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p:spPr>
        <p:txBody>
          <a:bodyPr/>
          <a:lstStyle/>
          <a:p>
            <a:pPr eaLnBrk="1" hangingPunct="1">
              <a:buFont typeface="Arial" pitchFamily="34" charset="0"/>
              <a:buChar char="•"/>
            </a:pPr>
            <a:r>
              <a:rPr lang="en-US" b="0" dirty="0" smtClean="0"/>
              <a:t>  Where we have moved our</a:t>
            </a:r>
            <a:r>
              <a:rPr lang="en-US" b="0" baseline="0" dirty="0" smtClean="0"/>
              <a:t> compressor through various stages of development</a:t>
            </a:r>
            <a:endParaRPr lang="en-US" b="0" dirty="0" smtClean="0"/>
          </a:p>
          <a:p>
            <a:pPr eaLnBrk="1" hangingPunct="1">
              <a:buFont typeface="Arial" pitchFamily="34" charset="0"/>
              <a:buChar char="•"/>
            </a:pPr>
            <a:r>
              <a:rPr lang="en-US" b="0" dirty="0" smtClean="0"/>
              <a:t>  We are now</a:t>
            </a:r>
            <a:r>
              <a:rPr lang="en-US" b="0" baseline="0" dirty="0" smtClean="0"/>
              <a:t> </a:t>
            </a:r>
            <a:r>
              <a:rPr lang="en-US" b="0" dirty="0" smtClean="0"/>
              <a:t>finalizing design of </a:t>
            </a:r>
            <a:r>
              <a:rPr lang="en-US" b="0" baseline="0" dirty="0" smtClean="0"/>
              <a:t>our 6</a:t>
            </a:r>
            <a:r>
              <a:rPr lang="en-US" b="0" baseline="30000" dirty="0" smtClean="0"/>
              <a:t>th</a:t>
            </a:r>
            <a:r>
              <a:rPr lang="en-US" b="0" baseline="0" dirty="0" smtClean="0"/>
              <a:t> generation prototype, the AT54M</a:t>
            </a:r>
          </a:p>
          <a:p>
            <a:pPr eaLnBrk="1" hangingPunct="1">
              <a:buFont typeface="Arial" pitchFamily="34" charset="0"/>
              <a:buChar char="•"/>
            </a:pPr>
            <a:r>
              <a:rPr lang="en-US" b="0" baseline="0" dirty="0" smtClean="0"/>
              <a:t>  EcoThermics has a proven h</a:t>
            </a:r>
            <a:r>
              <a:rPr lang="en-US" b="0" dirty="0" smtClean="0"/>
              <a:t>istory of successful product</a:t>
            </a:r>
            <a:r>
              <a:rPr lang="en-US" b="0" baseline="0" dirty="0" smtClean="0"/>
              <a:t> </a:t>
            </a:r>
            <a:r>
              <a:rPr lang="en-US" b="0" dirty="0" smtClean="0"/>
              <a:t>development</a:t>
            </a:r>
            <a:r>
              <a:rPr lang="en-US" b="0" baseline="0" dirty="0" smtClean="0"/>
              <a:t> and testing…</a:t>
            </a:r>
            <a:r>
              <a:rPr lang="en-US" b="1" baseline="0" dirty="0" smtClean="0"/>
              <a:t>with continuous improvements in durability, performance and cost</a:t>
            </a:r>
            <a:endParaRPr lang="en-US" b="1" dirty="0" smtClean="0"/>
          </a:p>
        </p:txBody>
      </p:sp>
      <p:sp>
        <p:nvSpPr>
          <p:cNvPr id="53251" name="Slide Number Placeholder 3"/>
          <p:cNvSpPr>
            <a:spLocks noGrp="1"/>
          </p:cNvSpPr>
          <p:nvPr>
            <p:ph type="sldNum" sz="quarter" idx="5"/>
          </p:nvPr>
        </p:nvSpPr>
        <p:spPr>
          <a:noFill/>
        </p:spPr>
        <p:txBody>
          <a:bodyPr/>
          <a:lstStyle/>
          <a:p>
            <a:pPr defTabSz="899248"/>
            <a:fld id="{C2BBD80E-DE72-4869-80FF-645A0451DB4E}" type="slidenum">
              <a:rPr lang="en-US" smtClean="0"/>
              <a:pPr defTabSz="899248"/>
              <a:t>7</a:t>
            </a:fld>
            <a:endParaRPr lang="en-US" dirty="0" smtClean="0"/>
          </a:p>
        </p:txBody>
      </p:sp>
      <p:sp>
        <p:nvSpPr>
          <p:cNvPr id="5" name="Date Placeholder 4"/>
          <p:cNvSpPr>
            <a:spLocks noGrp="1"/>
          </p:cNvSpPr>
          <p:nvPr>
            <p:ph type="dt" idx="10"/>
          </p:nvPr>
        </p:nvSpPr>
        <p:spPr/>
        <p:txBody>
          <a:bodyPr/>
          <a:lstStyle/>
          <a:p>
            <a:fld id="{0CE73124-3F05-4793-A8E6-4BC59CED15F9}" type="datetime1">
              <a:rPr lang="en-US" smtClean="0"/>
              <a:pPr/>
              <a:t>9/27/2010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0375" lvl="0" indent="-204788" algn="l" defTabSz="914400" rtl="0" eaLnBrk="1" latinLnBrk="0" hangingPunct="1">
              <a:spcAft>
                <a:spcPts val="300"/>
              </a:spcAft>
              <a:buClr>
                <a:schemeClr val="tx1"/>
              </a:buClr>
              <a:buSzPct val="90000"/>
              <a:buFont typeface="Arial" pitchFamily="34" charset="0"/>
              <a:buNone/>
              <a:defRPr/>
            </a:pPr>
            <a:r>
              <a:rPr lang="en-US" sz="1200" kern="1200" baseline="0" dirty="0" smtClean="0">
                <a:solidFill>
                  <a:schemeClr val="tx1"/>
                </a:solidFill>
                <a:latin typeface="Calibri" pitchFamily="34" charset="0"/>
                <a:ea typeface="+mn-ea"/>
                <a:cs typeface="+mn-cs"/>
              </a:rPr>
              <a:t>As far as our current state of product development:</a:t>
            </a:r>
          </a:p>
          <a:p>
            <a:pPr marL="460375" lvl="0" indent="-204788" algn="l" defTabSz="914400" rtl="0" eaLnBrk="1" latinLnBrk="0" hangingPunct="1">
              <a:spcAft>
                <a:spcPts val="300"/>
              </a:spcAft>
              <a:buClr>
                <a:schemeClr val="tx1"/>
              </a:buClr>
              <a:buSzPct val="90000"/>
              <a:buFont typeface="Arial" pitchFamily="34" charset="0"/>
              <a:buChar char="•"/>
              <a:defRPr/>
            </a:pPr>
            <a:r>
              <a:rPr lang="en-US" sz="1200" kern="1200" baseline="0" dirty="0" smtClean="0">
                <a:solidFill>
                  <a:schemeClr val="tx1"/>
                </a:solidFill>
                <a:latin typeface="Calibri" pitchFamily="34" charset="0"/>
                <a:ea typeface="+mn-ea"/>
                <a:cs typeface="+mn-cs"/>
              </a:rPr>
              <a:t>Testing at Purdue confirms durability and efficiency.  We have met performance goals and are on target for pilot phase production to start 2Q 2011, manufactured and assembled by contract manufacturing partner Mennie Machine Co</a:t>
            </a:r>
          </a:p>
          <a:p>
            <a:pPr marL="460375" marR="0" lvl="0" indent="-204788" algn="l" defTabSz="914400" rtl="0" eaLnBrk="1" fontAlgn="auto" latinLnBrk="0" hangingPunct="1">
              <a:lnSpc>
                <a:spcPct val="100000"/>
              </a:lnSpc>
              <a:spcBef>
                <a:spcPts val="0"/>
              </a:spcBef>
              <a:spcAft>
                <a:spcPts val="300"/>
              </a:spcAft>
              <a:buClr>
                <a:schemeClr val="tx1"/>
              </a:buClr>
              <a:buSzPct val="90000"/>
              <a:buFont typeface="Arial" pitchFamily="34" charset="0"/>
              <a:buChar char="•"/>
              <a:tabLst/>
              <a:defRPr/>
            </a:pPr>
            <a:r>
              <a:rPr lang="en-US" sz="1200" kern="1200" baseline="0" dirty="0" smtClean="0">
                <a:solidFill>
                  <a:schemeClr val="tx1"/>
                </a:solidFill>
                <a:latin typeface="Calibri" pitchFamily="34" charset="0"/>
                <a:ea typeface="+mn-ea"/>
                <a:cs typeface="+mn-cs"/>
              </a:rPr>
              <a:t>Field test projects are beginning in upcoming months at Indiana Tech University  and StollPak, a honey-processing plant in Ohio</a:t>
            </a:r>
          </a:p>
          <a:p>
            <a:pPr marL="460375" marR="0" lvl="0" indent="-204788" algn="l" defTabSz="914400" rtl="0" eaLnBrk="1" fontAlgn="auto" latinLnBrk="0" hangingPunct="1">
              <a:lnSpc>
                <a:spcPct val="100000"/>
              </a:lnSpc>
              <a:spcBef>
                <a:spcPts val="0"/>
              </a:spcBef>
              <a:spcAft>
                <a:spcPts val="300"/>
              </a:spcAft>
              <a:buClr>
                <a:schemeClr val="tx1"/>
              </a:buClr>
              <a:buSzPct val="90000"/>
              <a:buFont typeface="Arial" pitchFamily="34" charset="0"/>
              <a:buChar char="•"/>
              <a:tabLst/>
              <a:defRPr/>
            </a:pPr>
            <a:r>
              <a:rPr lang="en-US" sz="1200" kern="1200" baseline="0" dirty="0" smtClean="0">
                <a:solidFill>
                  <a:schemeClr val="tx1"/>
                </a:solidFill>
                <a:latin typeface="Calibri" pitchFamily="34" charset="0"/>
                <a:ea typeface="+mn-ea"/>
                <a:cs typeface="+mn-cs"/>
              </a:rPr>
              <a:t>We have identified our initial target market: commercial hot water heaters and have limited quantities of compressors available to select OEMs for system design and testing</a:t>
            </a:r>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B065D6F4-6AD2-41F9-A3B5-698AC08895B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One</a:t>
            </a:r>
            <a:r>
              <a:rPr lang="en-US" baseline="0" dirty="0" smtClean="0"/>
              <a:t> of the keys elements of successful product development is having the right team in place. </a:t>
            </a:r>
          </a:p>
          <a:p>
            <a:pPr>
              <a:buFont typeface="Arial" pitchFamily="34" charset="0"/>
              <a:buChar char="•"/>
            </a:pPr>
            <a:r>
              <a:rPr lang="en-US" dirty="0" smtClean="0"/>
              <a:t>  I</a:t>
            </a:r>
            <a:r>
              <a:rPr lang="en-US" baseline="0" dirty="0" smtClean="0"/>
              <a:t> have led numerous start-up ventures in addition to a 35 year career with Caterpillar</a:t>
            </a:r>
          </a:p>
          <a:p>
            <a:pPr>
              <a:buFont typeface="Arial" pitchFamily="34" charset="0"/>
              <a:buChar char="•"/>
            </a:pPr>
            <a:r>
              <a:rPr lang="en-US" baseline="0" dirty="0" smtClean="0"/>
              <a:t>  Our CFO was involved in commercialization of what eventually become known to the world as MS Internet Explorer and works in close communication with our Director of Marketing</a:t>
            </a:r>
          </a:p>
          <a:p>
            <a:pPr>
              <a:buFont typeface="Arial" pitchFamily="34" charset="0"/>
              <a:buChar char="•"/>
            </a:pPr>
            <a:r>
              <a:rPr lang="en-US" baseline="0" dirty="0" smtClean="0"/>
              <a:t>  Together with the management team, our two brilliant PhD’s with backgrounds in high pressure hydraulics, CO2 and thermodynamics lead an extraordinary team of engineers, and product and manufacturing experts </a:t>
            </a:r>
            <a:endParaRPr lang="en-US" dirty="0"/>
          </a:p>
        </p:txBody>
      </p:sp>
      <p:sp>
        <p:nvSpPr>
          <p:cNvPr id="4" name="Slide Number Placeholder 3"/>
          <p:cNvSpPr>
            <a:spLocks noGrp="1"/>
          </p:cNvSpPr>
          <p:nvPr>
            <p:ph type="sldNum" sz="quarter" idx="10"/>
          </p:nvPr>
        </p:nvSpPr>
        <p:spPr/>
        <p:txBody>
          <a:bodyPr/>
          <a:lstStyle/>
          <a:p>
            <a:fld id="{B065D6F4-6AD2-41F9-A3B5-698AC08895B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5E88832-B47F-4D44-9450-637ABE0297C3}" type="datetimeFigureOut">
              <a:rPr lang="en-US" smtClean="0"/>
              <a:pPr/>
              <a:t>9/27/2010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773A8-CCB0-4CD2-933F-F2E696D54C5D}"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E88832-B47F-4D44-9450-637ABE0297C3}" type="datetimeFigureOut">
              <a:rPr lang="en-US" smtClean="0"/>
              <a:pPr/>
              <a:t>9/27/2010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773A8-CCB0-4CD2-933F-F2E696D54C5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E88832-B47F-4D44-9450-637ABE0297C3}" type="datetimeFigureOut">
              <a:rPr lang="en-US" smtClean="0"/>
              <a:pPr/>
              <a:t>9/27/2010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6A773A8-CCB0-4CD2-933F-F2E696D54C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E88832-B47F-4D44-9450-637ABE0297C3}" type="datetimeFigureOut">
              <a:rPr lang="en-US" smtClean="0"/>
              <a:pPr/>
              <a:t>9/27/2010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773A8-CCB0-4CD2-933F-F2E696D54C5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E88832-B47F-4D44-9450-637ABE0297C3}" type="datetimeFigureOut">
              <a:rPr lang="en-US" smtClean="0"/>
              <a:pPr/>
              <a:t>9/27/2010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773A8-CCB0-4CD2-933F-F2E696D54C5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E88832-B47F-4D44-9450-637ABE0297C3}" type="datetimeFigureOut">
              <a:rPr lang="en-US" smtClean="0"/>
              <a:pPr/>
              <a:t>9/27/2010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773A8-CCB0-4CD2-933F-F2E696D54C5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5E88832-B47F-4D44-9450-637ABE0297C3}" type="datetimeFigureOut">
              <a:rPr lang="en-US" smtClean="0"/>
              <a:pPr/>
              <a:t>9/27/2010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773A8-CCB0-4CD2-933F-F2E696D54C5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5E88832-B47F-4D44-9450-637ABE0297C3}" type="datetimeFigureOut">
              <a:rPr lang="en-US" smtClean="0"/>
              <a:pPr/>
              <a:t>9/27/2010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773A8-CCB0-4CD2-933F-F2E696D54C5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88832-B47F-4D44-9450-637ABE0297C3}" type="datetimeFigureOut">
              <a:rPr lang="en-US" smtClean="0"/>
              <a:pPr/>
              <a:t>9/27/2010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773A8-CCB0-4CD2-933F-F2E696D54C5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E88832-B47F-4D44-9450-637ABE0297C3}" type="datetimeFigureOut">
              <a:rPr lang="en-US" smtClean="0"/>
              <a:pPr/>
              <a:t>9/27/2010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773A8-CCB0-4CD2-933F-F2E696D54C5D}"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5E88832-B47F-4D44-9450-637ABE0297C3}" type="datetimeFigureOut">
              <a:rPr lang="en-US" smtClean="0"/>
              <a:pPr/>
              <a:t>9/27/2010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6A773A8-CCB0-4CD2-933F-F2E696D54C5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bodyPr>
          <a:lstStyle>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5E88832-B47F-4D44-9450-637ABE0297C3}" type="datetimeFigureOut">
              <a:rPr lang="en-US" smtClean="0"/>
              <a:pPr/>
              <a:t>9/27/2010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6A773A8-CCB0-4CD2-933F-F2E696D54C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rtl="0" eaLnBrk="1" latinLnBrk="0" hangingPunct="1">
        <a:spcBef>
          <a:spcPct val="0"/>
        </a:spcBef>
        <a:buNone/>
        <a:defRPr kumimoji="0" sz="4500" b="1" kern="120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pn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2819400"/>
            <a:ext cx="9144000" cy="4038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1143000" y="2286000"/>
            <a:ext cx="7696200" cy="76200"/>
          </a:xfrm>
          <a:prstGeom prst="line">
            <a:avLst/>
          </a:prstGeom>
          <a:effectLst>
            <a:outerShdw blurRad="45000" dist="250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a:off x="0" y="2819400"/>
            <a:ext cx="91440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6324600" y="6172200"/>
            <a:ext cx="2702406" cy="574901"/>
          </a:xfrm>
          <a:prstGeom prst="rect">
            <a:avLst/>
          </a:prstGeom>
        </p:spPr>
        <p:txBody>
          <a:bodyPr wrap="none">
            <a:spAutoFit/>
          </a:bodyPr>
          <a:lstStyle/>
          <a:p>
            <a:pPr algn="r">
              <a:lnSpc>
                <a:spcPct val="120000"/>
              </a:lnSpc>
              <a:defRPr/>
            </a:pPr>
            <a:r>
              <a:rPr lang="en-US" sz="2800" b="1" dirty="0" smtClean="0">
                <a:latin typeface="+mj-lt"/>
                <a:ea typeface="Tahoma" pitchFamily="34" charset="0"/>
                <a:cs typeface="Calibri" pitchFamily="34" charset="0"/>
              </a:rPr>
              <a:t>September 2010</a:t>
            </a:r>
          </a:p>
        </p:txBody>
      </p:sp>
      <p:sp>
        <p:nvSpPr>
          <p:cNvPr id="18" name="Rectangle 3"/>
          <p:cNvSpPr>
            <a:spLocks noGrp="1" noChangeArrowheads="1"/>
          </p:cNvSpPr>
          <p:nvPr>
            <p:ph type="subTitle" idx="1"/>
          </p:nvPr>
        </p:nvSpPr>
        <p:spPr>
          <a:xfrm>
            <a:off x="762000" y="5029200"/>
            <a:ext cx="8229600" cy="1066800"/>
          </a:xfrm>
        </p:spPr>
        <p:txBody>
          <a:bodyPr anchor="ctr" anchorCtr="0">
            <a:noAutofit/>
          </a:bodyPr>
          <a:lstStyle/>
          <a:p>
            <a:pPr algn="r">
              <a:lnSpc>
                <a:spcPct val="120000"/>
              </a:lnSpc>
              <a:defRPr/>
            </a:pPr>
            <a:r>
              <a:rPr lang="en-US" sz="3600" b="1" dirty="0" smtClean="0">
                <a:solidFill>
                  <a:schemeClr val="bg1"/>
                </a:solidFill>
                <a:latin typeface="Tahoma" pitchFamily="34" charset="0"/>
                <a:ea typeface="Tahoma" pitchFamily="34" charset="0"/>
                <a:cs typeface="Tahoma" pitchFamily="34" charset="0"/>
              </a:rPr>
              <a:t> </a:t>
            </a:r>
            <a:r>
              <a:rPr lang="en-US" sz="3600" b="1" dirty="0" smtClean="0"/>
              <a:t>CO</a:t>
            </a:r>
            <a:r>
              <a:rPr lang="en-US" sz="3600" b="1" baseline="-25000" dirty="0" smtClean="0"/>
              <a:t>2</a:t>
            </a:r>
            <a:r>
              <a:rPr lang="en-US" sz="3600" b="1" dirty="0" smtClean="0"/>
              <a:t> Compressor &amp; System Technology:</a:t>
            </a:r>
          </a:p>
          <a:p>
            <a:pPr algn="r">
              <a:lnSpc>
                <a:spcPct val="120000"/>
              </a:lnSpc>
              <a:defRPr/>
            </a:pPr>
            <a:r>
              <a:rPr lang="en-US" sz="3600" b="1" dirty="0" smtClean="0"/>
              <a:t> Sustainable Heating &amp; Cooling </a:t>
            </a:r>
          </a:p>
          <a:p>
            <a:pPr algn="r">
              <a:lnSpc>
                <a:spcPct val="120000"/>
              </a:lnSpc>
              <a:defRPr/>
            </a:pPr>
            <a:endParaRPr lang="en-US" sz="3600" b="1" dirty="0" smtClean="0">
              <a:solidFill>
                <a:schemeClr val="tx1"/>
              </a:solidFill>
              <a:latin typeface="Tahoma" pitchFamily="34" charset="0"/>
              <a:ea typeface="Tahoma" pitchFamily="34" charset="0"/>
              <a:cs typeface="Tahoma" pitchFamily="34" charset="0"/>
            </a:endParaRPr>
          </a:p>
        </p:txBody>
      </p:sp>
      <p:pic>
        <p:nvPicPr>
          <p:cNvPr id="8" name="Picture 7" descr="EcoThermicsFlower.png"/>
          <p:cNvPicPr>
            <a:picLocks noChangeAspect="1"/>
          </p:cNvPicPr>
          <p:nvPr/>
        </p:nvPicPr>
        <p:blipFill>
          <a:blip r:embed="rId3" cstate="print"/>
          <a:stretch>
            <a:fillRect/>
          </a:stretch>
        </p:blipFill>
        <p:spPr>
          <a:xfrm>
            <a:off x="6477000" y="304800"/>
            <a:ext cx="990599" cy="1291140"/>
          </a:xfrm>
          <a:prstGeom prst="rect">
            <a:avLst/>
          </a:prstGeom>
        </p:spPr>
      </p:pic>
      <p:pic>
        <p:nvPicPr>
          <p:cNvPr id="9" name="Picture 8" descr="EcoThermicsName (2).png"/>
          <p:cNvPicPr>
            <a:picLocks noChangeAspect="1"/>
          </p:cNvPicPr>
          <p:nvPr/>
        </p:nvPicPr>
        <p:blipFill>
          <a:blip r:embed="rId4" cstate="print"/>
          <a:stretch>
            <a:fillRect/>
          </a:stretch>
        </p:blipFill>
        <p:spPr>
          <a:xfrm>
            <a:off x="5257800" y="1524000"/>
            <a:ext cx="3505199" cy="725129"/>
          </a:xfrm>
          <a:prstGeom prst="rect">
            <a:avLst/>
          </a:prstGeom>
        </p:spPr>
      </p:pic>
      <p:cxnSp>
        <p:nvCxnSpPr>
          <p:cNvPr id="13" name="Straight Connector 12"/>
          <p:cNvCxnSpPr/>
          <p:nvPr/>
        </p:nvCxnSpPr>
        <p:spPr>
          <a:xfrm>
            <a:off x="5257800" y="2362200"/>
            <a:ext cx="350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00600" y="2362200"/>
            <a:ext cx="4343400" cy="338554"/>
          </a:xfrm>
          <a:prstGeom prst="rect">
            <a:avLst/>
          </a:prstGeom>
          <a:noFill/>
        </p:spPr>
        <p:txBody>
          <a:bodyPr wrap="square" rtlCol="0">
            <a:spAutoFit/>
          </a:bodyPr>
          <a:lstStyle/>
          <a:p>
            <a:pPr algn="ctr"/>
            <a:r>
              <a:rPr lang="en-US" sz="1600" dirty="0" smtClean="0"/>
              <a:t>Innovative Fluid Mechanics Technologies</a:t>
            </a:r>
            <a:endParaRPr lang="en-US" sz="1600" dirty="0"/>
          </a:p>
        </p:txBody>
      </p:sp>
      <p:sp>
        <p:nvSpPr>
          <p:cNvPr id="35" name="Rectangle 34"/>
          <p:cNvSpPr/>
          <p:nvPr/>
        </p:nvSpPr>
        <p:spPr>
          <a:xfrm>
            <a:off x="128336" y="1066800"/>
            <a:ext cx="45719" cy="30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Picture1bb.png"/>
          <p:cNvPicPr>
            <a:picLocks noChangeAspect="1"/>
          </p:cNvPicPr>
          <p:nvPr/>
        </p:nvPicPr>
        <p:blipFill>
          <a:blip r:embed="rId5" cstate="print"/>
          <a:stretch>
            <a:fillRect/>
          </a:stretch>
        </p:blipFill>
        <p:spPr>
          <a:xfrm>
            <a:off x="3505201" y="2514600"/>
            <a:ext cx="5638799" cy="2195167"/>
          </a:xfrm>
          <a:prstGeom prst="rect">
            <a:avLst/>
          </a:prstGeom>
        </p:spPr>
      </p:pic>
      <p:pic>
        <p:nvPicPr>
          <p:cNvPr id="5122" name="Picture 2" descr="C:\Users\Tammie\Pictures\EcoThermics\Graphics\Highlights flower.jpg"/>
          <p:cNvPicPr>
            <a:picLocks noChangeAspect="1" noChangeArrowheads="1"/>
          </p:cNvPicPr>
          <p:nvPr/>
        </p:nvPicPr>
        <p:blipFill>
          <a:blip r:embed="rId6" cstate="print"/>
          <a:srcRect l="10513" r="12390"/>
          <a:stretch>
            <a:fillRect/>
          </a:stretch>
        </p:blipFill>
        <p:spPr bwMode="auto">
          <a:xfrm>
            <a:off x="52136" y="1066800"/>
            <a:ext cx="3529264" cy="3048000"/>
          </a:xfrm>
          <a:prstGeom prst="rect">
            <a:avLst/>
          </a:prstGeom>
          <a:noFill/>
          <a:ln w="44450" cmpd="sng">
            <a:solidFill>
              <a:schemeClr val="tx1"/>
            </a:solid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001000" cy="1295400"/>
          </a:xfrm>
        </p:spPr>
        <p:txBody>
          <a:bodyPr>
            <a:normAutofit/>
          </a:bodyPr>
          <a:lstStyle/>
          <a:p>
            <a:r>
              <a:rPr lang="en-US" dirty="0" smtClean="0">
                <a:solidFill>
                  <a:srgbClr val="F8F8F8"/>
                </a:solidFill>
                <a:latin typeface="Calibri" pitchFamily="34" charset="0"/>
              </a:rPr>
              <a:t>Building Value</a:t>
            </a:r>
            <a:endParaRPr lang="en-US" dirty="0">
              <a:solidFill>
                <a:srgbClr val="F8F8F8"/>
              </a:solidFill>
              <a:latin typeface="Calibri" pitchFamily="34" charset="0"/>
            </a:endParaRPr>
          </a:p>
        </p:txBody>
      </p:sp>
      <p:pic>
        <p:nvPicPr>
          <p:cNvPr id="5" name="Picture 4" descr="Logo.png"/>
          <p:cNvPicPr>
            <a:picLocks noChangeAspect="1"/>
          </p:cNvPicPr>
          <p:nvPr/>
        </p:nvPicPr>
        <p:blipFill>
          <a:blip r:embed="rId3" cstate="print"/>
          <a:stretch>
            <a:fillRect/>
          </a:stretch>
        </p:blipFill>
        <p:spPr>
          <a:xfrm>
            <a:off x="7156523" y="304800"/>
            <a:ext cx="1758877" cy="914400"/>
          </a:xfrm>
          <a:prstGeom prst="rect">
            <a:avLst/>
          </a:prstGeom>
        </p:spPr>
      </p:pic>
      <p:pic>
        <p:nvPicPr>
          <p:cNvPr id="8" name="Picture 7" descr="Core Values Magnifier.png"/>
          <p:cNvPicPr>
            <a:picLocks noChangeAspect="1"/>
          </p:cNvPicPr>
          <p:nvPr/>
        </p:nvPicPr>
        <p:blipFill>
          <a:blip r:embed="rId4" cstate="print"/>
          <a:srcRect l="8095" r="3592" b="5029"/>
          <a:stretch>
            <a:fillRect/>
          </a:stretch>
        </p:blipFill>
        <p:spPr>
          <a:xfrm>
            <a:off x="0" y="990600"/>
            <a:ext cx="9144000" cy="5867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252728"/>
          </a:xfrm>
        </p:spPr>
        <p:txBody>
          <a:bodyPr>
            <a:normAutofit fontScale="90000"/>
          </a:bodyPr>
          <a:lstStyle/>
          <a:p>
            <a:r>
              <a:rPr lang="en-US" dirty="0" smtClean="0"/>
              <a:t>Leverage Partners &amp; Supply Chain</a:t>
            </a:r>
            <a:endParaRPr lang="en-US" dirty="0"/>
          </a:p>
        </p:txBody>
      </p:sp>
      <p:sp>
        <p:nvSpPr>
          <p:cNvPr id="4" name="Rectangle 3"/>
          <p:cNvSpPr>
            <a:spLocks noGrp="1" noChangeArrowheads="1"/>
          </p:cNvSpPr>
          <p:nvPr>
            <p:ph idx="1"/>
          </p:nvPr>
        </p:nvSpPr>
        <p:spPr>
          <a:xfrm>
            <a:off x="762000" y="1524000"/>
            <a:ext cx="7696200" cy="5105400"/>
          </a:xfrm>
        </p:spPr>
        <p:txBody>
          <a:bodyPr numCol="1">
            <a:noAutofit/>
          </a:bodyPr>
          <a:lstStyle/>
          <a:p>
            <a:pPr>
              <a:lnSpc>
                <a:spcPct val="115000"/>
              </a:lnSpc>
              <a:spcBef>
                <a:spcPts val="600"/>
              </a:spcBef>
              <a:buClr>
                <a:schemeClr val="tx1"/>
              </a:buClr>
              <a:buSzPct val="90000"/>
              <a:buNone/>
            </a:pPr>
            <a:r>
              <a:rPr lang="en-US" sz="3600" b="1" dirty="0" smtClean="0">
                <a:solidFill>
                  <a:srgbClr val="0070C0"/>
                </a:solidFill>
                <a:latin typeface="Calibri" pitchFamily="34" charset="0"/>
              </a:rPr>
              <a:t>Speed to Market - 7 Key Elements:</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Proven technology &amp; integrated system solutions</a:t>
            </a:r>
          </a:p>
          <a:p>
            <a:pPr marL="457200" indent="-342900">
              <a:spcBef>
                <a:spcPts val="0"/>
              </a:spcBef>
              <a:spcAft>
                <a:spcPts val="600"/>
              </a:spcAft>
              <a:buClr>
                <a:schemeClr val="tx1"/>
              </a:buClr>
              <a:buSzPct val="90000"/>
              <a:buFont typeface="+mj-lt"/>
              <a:buAutoNum type="arabicPeriod"/>
              <a:defRPr/>
            </a:pPr>
            <a:r>
              <a:rPr lang="en-US" sz="2800" b="1" dirty="0" smtClean="0">
                <a:latin typeface="Calibri" pitchFamily="34" charset="0"/>
              </a:rPr>
              <a:t>Critical alliances and partnerships</a:t>
            </a:r>
          </a:p>
          <a:p>
            <a:pPr marL="457200" indent="-342900">
              <a:spcBef>
                <a:spcPts val="0"/>
              </a:spcBef>
              <a:spcAft>
                <a:spcPts val="600"/>
              </a:spcAft>
              <a:buClr>
                <a:schemeClr val="tx1"/>
              </a:buClr>
              <a:buSzPct val="90000"/>
              <a:buFont typeface="+mj-lt"/>
              <a:buAutoNum type="arabicPeriod"/>
              <a:defRPr/>
            </a:pPr>
            <a:r>
              <a:rPr lang="en-US" sz="2800" b="1" dirty="0" smtClean="0">
                <a:latin typeface="Calibri" pitchFamily="34" charset="0"/>
              </a:rPr>
              <a:t>Highly leveraged supply chain</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Unquestionably convincing value proposition</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Market ripe for new paradigms</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Supportive governmental policies and practices</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Education of distribution channel and end user</a:t>
            </a:r>
          </a:p>
          <a:p>
            <a:pPr marL="457200" indent="-342900">
              <a:spcBef>
                <a:spcPts val="0"/>
              </a:spcBef>
              <a:buClr>
                <a:schemeClr val="tx1"/>
              </a:buClr>
              <a:buSzPct val="90000"/>
              <a:buFont typeface="+mj-lt"/>
              <a:buAutoNum type="arabicPeriod"/>
              <a:defRPr/>
            </a:pPr>
            <a:endParaRPr lang="en-US" sz="1800" dirty="0" smtClean="0">
              <a:latin typeface="Calibri" pitchFamily="34" charset="0"/>
            </a:endParaRPr>
          </a:p>
        </p:txBody>
      </p:sp>
      <p:pic>
        <p:nvPicPr>
          <p:cNvPr id="7" name="Picture 4" descr="http://www.adelaidehillswine.com.au/images/Green%20leaf%20.jpg"/>
          <p:cNvPicPr>
            <a:picLocks noChangeAspect="1" noChangeArrowheads="1"/>
          </p:cNvPicPr>
          <p:nvPr/>
        </p:nvPicPr>
        <p:blipFill>
          <a:blip r:embed="rId3" cstate="print">
            <a:clrChange>
              <a:clrFrom>
                <a:srgbClr val="F5F5F6"/>
              </a:clrFrom>
              <a:clrTo>
                <a:srgbClr val="F5F5F6">
                  <a:alpha val="0"/>
                </a:srgbClr>
              </a:clrTo>
            </a:clrChange>
          </a:blip>
          <a:srcRect t="28836" b="19680"/>
          <a:stretch>
            <a:fillRect/>
          </a:stretch>
        </p:blipFill>
        <p:spPr bwMode="auto">
          <a:xfrm>
            <a:off x="5791200" y="5638800"/>
            <a:ext cx="3352800" cy="1219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2000"/>
                                        <p:tgtEl>
                                          <p:spTgt spid="4">
                                            <p:txEl>
                                              <p:pRg st="1" end="1"/>
                                            </p:txEl>
                                          </p:spTgt>
                                        </p:tgtEl>
                                      </p:cBhvr>
                                    </p:animEffect>
                                    <p:set>
                                      <p:cBhvr>
                                        <p:cTn id="7" dur="1" fill="hold">
                                          <p:stCondLst>
                                            <p:cond delay="1999"/>
                                          </p:stCondLst>
                                        </p:cTn>
                                        <p:tgtEl>
                                          <p:spTgt spid="4">
                                            <p:txEl>
                                              <p:pRg st="1" end="1"/>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4">
                                            <p:txEl>
                                              <p:pRg st="4" end="4"/>
                                            </p:txEl>
                                          </p:spTgt>
                                        </p:tgtEl>
                                      </p:cBhvr>
                                    </p:animEffect>
                                    <p:set>
                                      <p:cBhvr>
                                        <p:cTn id="10" dur="1" fill="hold">
                                          <p:stCondLst>
                                            <p:cond delay="1999"/>
                                          </p:stCondLst>
                                        </p:cTn>
                                        <p:tgtEl>
                                          <p:spTgt spid="4">
                                            <p:txEl>
                                              <p:pRg st="4" end="4"/>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4">
                                            <p:txEl>
                                              <p:pRg st="5" end="5"/>
                                            </p:txEl>
                                          </p:spTgt>
                                        </p:tgtEl>
                                      </p:cBhvr>
                                    </p:animEffect>
                                    <p:set>
                                      <p:cBhvr>
                                        <p:cTn id="13" dur="1" fill="hold">
                                          <p:stCondLst>
                                            <p:cond delay="1999"/>
                                          </p:stCondLst>
                                        </p:cTn>
                                        <p:tgtEl>
                                          <p:spTgt spid="4">
                                            <p:txEl>
                                              <p:pRg st="5" end="5"/>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4">
                                            <p:txEl>
                                              <p:pRg st="6" end="6"/>
                                            </p:txEl>
                                          </p:spTgt>
                                        </p:tgtEl>
                                      </p:cBhvr>
                                    </p:animEffect>
                                    <p:set>
                                      <p:cBhvr>
                                        <p:cTn id="16" dur="1" fill="hold">
                                          <p:stCondLst>
                                            <p:cond delay="1999"/>
                                          </p:stCondLst>
                                        </p:cTn>
                                        <p:tgtEl>
                                          <p:spTgt spid="4">
                                            <p:txEl>
                                              <p:pRg st="6" end="6"/>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4">
                                            <p:txEl>
                                              <p:pRg st="7" end="7"/>
                                            </p:txEl>
                                          </p:spTgt>
                                        </p:tgtEl>
                                      </p:cBhvr>
                                    </p:animEffect>
                                    <p:set>
                                      <p:cBhvr>
                                        <p:cTn id="19" dur="1" fill="hold">
                                          <p:stCondLst>
                                            <p:cond delay="1999"/>
                                          </p:stCondLst>
                                        </p:cTn>
                                        <p:tgtEl>
                                          <p:spTgt spid="4">
                                            <p:txEl>
                                              <p:pRg st="7" end="7"/>
                                            </p:txEl>
                                          </p:spTgt>
                                        </p:tgtEl>
                                        <p:attrNameLst>
                                          <p:attrName>style.visibility</p:attrName>
                                        </p:attrNameLst>
                                      </p:cBhvr>
                                      <p:to>
                                        <p:strVal val="hidden"/>
                                      </p:to>
                                    </p:set>
                                  </p:childTnLst>
                                </p:cTn>
                              </p:par>
                              <p:par>
                                <p:cTn id="20" presetID="16" presetClass="emph" presetSubtype="0" fill="hold" nodeType="withEffect">
                                  <p:stCondLst>
                                    <p:cond delay="0"/>
                                  </p:stCondLst>
                                  <p:iterate type="lt">
                                    <p:tmPct val="4000"/>
                                  </p:iterate>
                                  <p:childTnLst>
                                    <p:set>
                                      <p:cBhvr override="childStyle">
                                        <p:cTn id="21" dur="500" fill="hold"/>
                                        <p:tgtEl>
                                          <p:spTgt spid="4">
                                            <p:txEl>
                                              <p:pRg st="2" end="2"/>
                                            </p:txEl>
                                          </p:spTgt>
                                        </p:tgtEl>
                                        <p:attrNameLst>
                                          <p:attrName>style.color</p:attrName>
                                        </p:attrNameLst>
                                      </p:cBhvr>
                                      <p:to>
                                        <p:clrVal>
                                          <a:schemeClr val="accent1"/>
                                        </p:clrVal>
                                      </p:to>
                                    </p:set>
                                    <p:set>
                                      <p:cBhvr>
                                        <p:cTn id="22" dur="500" fill="hold"/>
                                        <p:tgtEl>
                                          <p:spTgt spid="4">
                                            <p:txEl>
                                              <p:pRg st="2" end="2"/>
                                            </p:txEl>
                                          </p:spTgt>
                                        </p:tgtEl>
                                        <p:attrNameLst>
                                          <p:attrName>fillcolor</p:attrName>
                                        </p:attrNameLst>
                                      </p:cBhvr>
                                      <p:to>
                                        <p:clrVal>
                                          <a:schemeClr val="accent1"/>
                                        </p:clrVal>
                                      </p:to>
                                    </p:set>
                                    <p:set>
                                      <p:cBhvr>
                                        <p:cTn id="23" dur="500" fill="hold"/>
                                        <p:tgtEl>
                                          <p:spTgt spid="4">
                                            <p:txEl>
                                              <p:pRg st="2" end="2"/>
                                            </p:txEl>
                                          </p:spTgt>
                                        </p:tgtEl>
                                        <p:attrNameLst>
                                          <p:attrName>fill.type</p:attrName>
                                        </p:attrNameLst>
                                      </p:cBhvr>
                                      <p:to>
                                        <p:strVal val="solid"/>
                                      </p:to>
                                    </p:set>
                                  </p:childTnLst>
                                </p:cTn>
                              </p:par>
                              <p:par>
                                <p:cTn id="24" presetID="16" presetClass="emph" presetSubtype="0" fill="hold" nodeType="withEffect">
                                  <p:stCondLst>
                                    <p:cond delay="0"/>
                                  </p:stCondLst>
                                  <p:iterate type="lt">
                                    <p:tmPct val="4000"/>
                                  </p:iterate>
                                  <p:childTnLst>
                                    <p:set>
                                      <p:cBhvr override="childStyle">
                                        <p:cTn id="25" dur="500" fill="hold"/>
                                        <p:tgtEl>
                                          <p:spTgt spid="4">
                                            <p:txEl>
                                              <p:pRg st="3" end="3"/>
                                            </p:txEl>
                                          </p:spTgt>
                                        </p:tgtEl>
                                        <p:attrNameLst>
                                          <p:attrName>style.color</p:attrName>
                                        </p:attrNameLst>
                                      </p:cBhvr>
                                      <p:to>
                                        <p:clrVal>
                                          <a:schemeClr val="accent1"/>
                                        </p:clrVal>
                                      </p:to>
                                    </p:set>
                                    <p:set>
                                      <p:cBhvr>
                                        <p:cTn id="26" dur="500" fill="hold"/>
                                        <p:tgtEl>
                                          <p:spTgt spid="4">
                                            <p:txEl>
                                              <p:pRg st="3" end="3"/>
                                            </p:txEl>
                                          </p:spTgt>
                                        </p:tgtEl>
                                        <p:attrNameLst>
                                          <p:attrName>fillcolor</p:attrName>
                                        </p:attrNameLst>
                                      </p:cBhvr>
                                      <p:to>
                                        <p:clrVal>
                                          <a:schemeClr val="accent1"/>
                                        </p:clrVal>
                                      </p:to>
                                    </p:set>
                                    <p:set>
                                      <p:cBhvr>
                                        <p:cTn id="27" dur="500" fill="hold"/>
                                        <p:tgtEl>
                                          <p:spTgt spid="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252728"/>
          </a:xfrm>
        </p:spPr>
        <p:txBody>
          <a:bodyPr/>
          <a:lstStyle/>
          <a:p>
            <a:r>
              <a:rPr lang="en-US" dirty="0" smtClean="0"/>
              <a:t>Leveraging Partnerships</a:t>
            </a:r>
            <a:endParaRPr lang="en-US" dirty="0"/>
          </a:p>
        </p:txBody>
      </p:sp>
      <p:pic>
        <p:nvPicPr>
          <p:cNvPr id="5" name="Picture 4" descr="Logo.png"/>
          <p:cNvPicPr>
            <a:picLocks noChangeAspect="1"/>
          </p:cNvPicPr>
          <p:nvPr/>
        </p:nvPicPr>
        <p:blipFill>
          <a:blip r:embed="rId3" cstate="print"/>
          <a:stretch>
            <a:fillRect/>
          </a:stretch>
        </p:blipFill>
        <p:spPr>
          <a:xfrm>
            <a:off x="7010400" y="304800"/>
            <a:ext cx="1758877" cy="914400"/>
          </a:xfrm>
          <a:prstGeom prst="rect">
            <a:avLst/>
          </a:prstGeom>
        </p:spPr>
      </p:pic>
      <p:sp>
        <p:nvSpPr>
          <p:cNvPr id="6" name="Rectangle 3"/>
          <p:cNvSpPr>
            <a:spLocks noGrp="1" noChangeArrowheads="1"/>
          </p:cNvSpPr>
          <p:nvPr>
            <p:ph idx="1"/>
          </p:nvPr>
        </p:nvSpPr>
        <p:spPr>
          <a:xfrm>
            <a:off x="152400" y="2286000"/>
            <a:ext cx="8686800" cy="4572000"/>
          </a:xfrm>
        </p:spPr>
        <p:txBody>
          <a:bodyPr numCol="1">
            <a:noAutofit/>
          </a:bodyPr>
          <a:lstStyle/>
          <a:p>
            <a:pPr marL="569913" indent="-346075">
              <a:spcAft>
                <a:spcPts val="600"/>
              </a:spcAft>
              <a:buClr>
                <a:schemeClr val="tx1"/>
              </a:buClr>
              <a:buSzPct val="90000"/>
              <a:buFont typeface="Calibri" pitchFamily="34" charset="0"/>
              <a:buChar char="•"/>
              <a:defRPr/>
            </a:pPr>
            <a:r>
              <a:rPr lang="en-US" sz="2800" dirty="0" smtClean="0">
                <a:latin typeface="Calibri" pitchFamily="34" charset="0"/>
              </a:rPr>
              <a:t>WaterFurance Renewable Energy - system integration</a:t>
            </a:r>
          </a:p>
          <a:p>
            <a:pPr marL="569913" indent="-346075">
              <a:spcAft>
                <a:spcPts val="600"/>
              </a:spcAft>
              <a:buClr>
                <a:schemeClr val="tx1"/>
              </a:buClr>
              <a:buSzPct val="90000"/>
              <a:buFont typeface="Calibri" pitchFamily="34" charset="0"/>
              <a:buChar char="•"/>
              <a:defRPr/>
            </a:pPr>
            <a:r>
              <a:rPr lang="en-US" sz="2800" dirty="0" smtClean="0">
                <a:latin typeface="Calibri" pitchFamily="34" charset="0"/>
              </a:rPr>
              <a:t>Festec Automation - prototype development</a:t>
            </a:r>
          </a:p>
          <a:p>
            <a:pPr marL="569913" indent="-346075">
              <a:spcAft>
                <a:spcPts val="600"/>
              </a:spcAft>
              <a:buClr>
                <a:schemeClr val="tx1"/>
              </a:buClr>
              <a:buSzPct val="90000"/>
              <a:buFont typeface="Calibri" pitchFamily="34" charset="0"/>
              <a:buChar char="•"/>
              <a:defRPr/>
            </a:pPr>
            <a:r>
              <a:rPr lang="en-US" sz="2800" dirty="0" smtClean="0">
                <a:latin typeface="Calibri" pitchFamily="34" charset="0"/>
              </a:rPr>
              <a:t>Mennie Machine Company - production manufacturing</a:t>
            </a:r>
          </a:p>
          <a:p>
            <a:pPr marL="569913" indent="-346075">
              <a:spcAft>
                <a:spcPts val="600"/>
              </a:spcAft>
              <a:buClr>
                <a:schemeClr val="tx1"/>
              </a:buClr>
              <a:buSzPct val="90000"/>
              <a:buFont typeface="Calibri" pitchFamily="34" charset="0"/>
              <a:buChar char="•"/>
              <a:defRPr/>
            </a:pPr>
            <a:r>
              <a:rPr lang="en-US" sz="2800" dirty="0" smtClean="0">
                <a:latin typeface="Calibri" pitchFamily="34" charset="0"/>
              </a:rPr>
              <a:t>Shecco - market research</a:t>
            </a:r>
          </a:p>
          <a:p>
            <a:pPr marL="569913" indent="-346075">
              <a:spcAft>
                <a:spcPts val="600"/>
              </a:spcAft>
              <a:buClr>
                <a:schemeClr val="tx1"/>
              </a:buClr>
              <a:buSzPct val="90000"/>
              <a:buFont typeface="Calibri" pitchFamily="34" charset="0"/>
              <a:buChar char="•"/>
              <a:defRPr/>
            </a:pPr>
            <a:r>
              <a:rPr lang="en-US" sz="2800" dirty="0" smtClean="0">
                <a:latin typeface="Calibri" pitchFamily="34" charset="0"/>
              </a:rPr>
              <a:t>Purdue University - lab testing</a:t>
            </a:r>
          </a:p>
          <a:p>
            <a:pPr marL="569913" indent="-346075">
              <a:spcAft>
                <a:spcPts val="600"/>
              </a:spcAft>
              <a:buClr>
                <a:schemeClr val="tx1"/>
              </a:buClr>
              <a:buSzPct val="90000"/>
              <a:buFont typeface="Calibri" pitchFamily="34" charset="0"/>
              <a:buChar char="•"/>
              <a:defRPr/>
            </a:pPr>
            <a:r>
              <a:rPr lang="en-US" sz="2800" dirty="0" smtClean="0">
                <a:latin typeface="Calibri" pitchFamily="34" charset="0"/>
              </a:rPr>
              <a:t>Indiana Tech &amp; StollPak Inc. - field testing</a:t>
            </a:r>
          </a:p>
          <a:p>
            <a:pPr marL="569913" indent="-346075">
              <a:spcAft>
                <a:spcPts val="600"/>
              </a:spcAft>
              <a:buClr>
                <a:schemeClr val="tx1"/>
              </a:buClr>
              <a:buSzPct val="90000"/>
              <a:buFont typeface="Calibri" pitchFamily="34" charset="0"/>
              <a:buChar char="•"/>
              <a:defRPr/>
            </a:pPr>
            <a:r>
              <a:rPr lang="en-US" sz="2800" dirty="0" smtClean="0">
                <a:latin typeface="Calibri" pitchFamily="34" charset="0"/>
              </a:rPr>
              <a:t>Subject Matter Experts - design, </a:t>
            </a:r>
          </a:p>
          <a:p>
            <a:pPr marL="569913" indent="-346075">
              <a:spcAft>
                <a:spcPts val="600"/>
              </a:spcAft>
              <a:buClr>
                <a:schemeClr val="tx1"/>
              </a:buClr>
              <a:buSzPct val="90000"/>
              <a:buNone/>
              <a:defRPr/>
            </a:pPr>
            <a:r>
              <a:rPr lang="en-US" sz="2800" dirty="0" smtClean="0">
                <a:latin typeface="Calibri" pitchFamily="34" charset="0"/>
              </a:rPr>
              <a:t>     production &amp; manufacturing expertise</a:t>
            </a:r>
            <a:endParaRPr lang="en-US" sz="2000" dirty="0" smtClean="0">
              <a:solidFill>
                <a:srgbClr val="C00000"/>
              </a:solidFill>
              <a:latin typeface="Calibri" pitchFamily="34" charset="0"/>
            </a:endParaRPr>
          </a:p>
          <a:p>
            <a:pPr marL="569913" indent="-346075">
              <a:buClr>
                <a:schemeClr val="tx1"/>
              </a:buClr>
              <a:buSzPct val="90000"/>
              <a:buFont typeface="Calibri" pitchFamily="34" charset="0"/>
              <a:buChar char="•"/>
              <a:defRPr/>
            </a:pPr>
            <a:endParaRPr lang="en-US" sz="2800" dirty="0" smtClean="0">
              <a:latin typeface="Calibri" pitchFamily="34" charset="0"/>
            </a:endParaRPr>
          </a:p>
        </p:txBody>
      </p:sp>
      <p:sp>
        <p:nvSpPr>
          <p:cNvPr id="10" name="TextBox 5"/>
          <p:cNvSpPr txBox="1">
            <a:spLocks noChangeArrowheads="1"/>
          </p:cNvSpPr>
          <p:nvPr/>
        </p:nvSpPr>
        <p:spPr bwMode="auto">
          <a:xfrm>
            <a:off x="2286000" y="1676400"/>
            <a:ext cx="6629400" cy="553998"/>
          </a:xfrm>
          <a:prstGeom prst="rect">
            <a:avLst/>
          </a:prstGeom>
          <a:noFill/>
          <a:ln w="9525">
            <a:noFill/>
            <a:miter lim="800000"/>
            <a:headEnd/>
            <a:tailEnd/>
          </a:ln>
        </p:spPr>
        <p:txBody>
          <a:bodyPr wrap="square">
            <a:spAutoFit/>
          </a:bodyPr>
          <a:lstStyle/>
          <a:p>
            <a:r>
              <a:rPr lang="en-US" sz="3000" b="1" i="1" dirty="0" smtClean="0">
                <a:solidFill>
                  <a:srgbClr val="0070C0"/>
                </a:solidFill>
                <a:latin typeface="Calibri" pitchFamily="34" charset="0"/>
              </a:rPr>
              <a:t>…to enhance speed, precision and value                  </a:t>
            </a:r>
            <a:endParaRPr lang="en-US" sz="3000" b="1" i="1" dirty="0">
              <a:solidFill>
                <a:srgbClr val="0070C0"/>
              </a:solidFill>
              <a:latin typeface="Calibri" pitchFamily="34" charset="0"/>
            </a:endParaRPr>
          </a:p>
        </p:txBody>
      </p:sp>
      <p:pic>
        <p:nvPicPr>
          <p:cNvPr id="8" name="Picture 7" descr="Handshake.jpg"/>
          <p:cNvPicPr>
            <a:picLocks noChangeAspect="1"/>
          </p:cNvPicPr>
          <p:nvPr/>
        </p:nvPicPr>
        <p:blipFill>
          <a:blip r:embed="rId4" cstate="print"/>
          <a:srcRect l="10326" r="11413"/>
          <a:stretch>
            <a:fillRect/>
          </a:stretch>
        </p:blipFill>
        <p:spPr>
          <a:xfrm>
            <a:off x="6629400" y="4448175"/>
            <a:ext cx="2514600" cy="2409825"/>
          </a:xfrm>
          <a:prstGeom prst="rect">
            <a:avLst/>
          </a:prstGeom>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252728"/>
          </a:xfrm>
        </p:spPr>
        <p:txBody>
          <a:bodyPr>
            <a:normAutofit/>
          </a:bodyPr>
          <a:lstStyle/>
          <a:p>
            <a:r>
              <a:rPr lang="en-US" dirty="0" smtClean="0"/>
              <a:t>Leveraging Supply Chain</a:t>
            </a:r>
            <a:endParaRPr lang="en-US" dirty="0"/>
          </a:p>
        </p:txBody>
      </p:sp>
      <p:grpSp>
        <p:nvGrpSpPr>
          <p:cNvPr id="2050" name="Group 2"/>
          <p:cNvGrpSpPr>
            <a:grpSpLocks/>
          </p:cNvGrpSpPr>
          <p:nvPr/>
        </p:nvGrpSpPr>
        <p:grpSpPr bwMode="auto">
          <a:xfrm>
            <a:off x="6115050" y="4572000"/>
            <a:ext cx="3028950" cy="2286000"/>
            <a:chOff x="111042450" y="110013750"/>
            <a:chExt cx="3314700" cy="2178299"/>
          </a:xfrm>
        </p:grpSpPr>
        <p:sp>
          <p:nvSpPr>
            <p:cNvPr id="2051" name="Rectangle 3" descr="Picture5"/>
            <p:cNvSpPr>
              <a:spLocks noChangeAspect="1" noChangeArrowheads="1"/>
            </p:cNvSpPr>
            <p:nvPr/>
          </p:nvSpPr>
          <p:spPr bwMode="auto">
            <a:xfrm>
              <a:off x="111042450" y="110013750"/>
              <a:ext cx="3314700" cy="217829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2052" name="Text Box 4"/>
            <p:cNvSpPr txBox="1">
              <a:spLocks noChangeArrowheads="1"/>
            </p:cNvSpPr>
            <p:nvPr/>
          </p:nvSpPr>
          <p:spPr bwMode="auto">
            <a:xfrm>
              <a:off x="113206530" y="110128050"/>
              <a:ext cx="1143000" cy="685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Calibri" pitchFamily="34" charset="0"/>
                  <a:cs typeface="Arial" pitchFamily="34" charset="0"/>
                </a:rPr>
                <a:t>EcoThermics     enters supply chain here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054" name="Rectangle 6" descr="Picture5"/>
          <p:cNvSpPr>
            <a:spLocks noChangeAspect="1" noChangeArrowheads="1"/>
          </p:cNvSpPr>
          <p:nvPr/>
        </p:nvSpPr>
        <p:spPr bwMode="auto">
          <a:xfrm>
            <a:off x="838200" y="1752600"/>
            <a:ext cx="8305800" cy="51054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grpSp>
        <p:nvGrpSpPr>
          <p:cNvPr id="16" name="Group 15"/>
          <p:cNvGrpSpPr/>
          <p:nvPr/>
        </p:nvGrpSpPr>
        <p:grpSpPr>
          <a:xfrm>
            <a:off x="990600" y="1676400"/>
            <a:ext cx="7543800" cy="4909989"/>
            <a:chOff x="1219200" y="1524000"/>
            <a:chExt cx="7696200" cy="5062389"/>
          </a:xfrm>
        </p:grpSpPr>
        <p:pic>
          <p:nvPicPr>
            <p:cNvPr id="14" name="Picture 13" descr="Supply Chain.jpg"/>
            <p:cNvPicPr>
              <a:picLocks noChangeAspect="1"/>
            </p:cNvPicPr>
            <p:nvPr/>
          </p:nvPicPr>
          <p:blipFill>
            <a:blip r:embed="rId3" cstate="print"/>
            <a:stretch>
              <a:fillRect/>
            </a:stretch>
          </p:blipFill>
          <p:spPr>
            <a:xfrm>
              <a:off x="1219200" y="1524000"/>
              <a:ext cx="7696200" cy="5062389"/>
            </a:xfrm>
            <a:prstGeom prst="rect">
              <a:avLst/>
            </a:prstGeom>
          </p:spPr>
        </p:pic>
        <p:sp>
          <p:nvSpPr>
            <p:cNvPr id="15" name="TextBox 14"/>
            <p:cNvSpPr txBox="1"/>
            <p:nvPr/>
          </p:nvSpPr>
          <p:spPr>
            <a:xfrm>
              <a:off x="6324600" y="1752600"/>
              <a:ext cx="2438400" cy="1200329"/>
            </a:xfrm>
            <a:prstGeom prst="rect">
              <a:avLst/>
            </a:prstGeom>
            <a:noFill/>
          </p:spPr>
          <p:txBody>
            <a:bodyPr wrap="square" rtlCol="0">
              <a:spAutoFit/>
            </a:bodyPr>
            <a:lstStyle/>
            <a:p>
              <a:pPr algn="ctr"/>
              <a:r>
                <a:rPr lang="en-US" sz="2400" b="1" dirty="0" smtClean="0">
                  <a:solidFill>
                    <a:schemeClr val="bg1"/>
                  </a:solidFill>
                  <a:latin typeface="Calibri" pitchFamily="34" charset="0"/>
                  <a:cs typeface="Calibri" pitchFamily="34" charset="0"/>
                </a:rPr>
                <a:t>EcoThermics enters supply chain here</a:t>
              </a:r>
              <a:endParaRPr lang="en-US" sz="2400" b="1" dirty="0">
                <a:solidFill>
                  <a:schemeClr val="bg1"/>
                </a:solidFill>
                <a:latin typeface="Calibri" pitchFamily="34" charset="0"/>
                <a:cs typeface="Calibri" pitchFamily="34" charset="0"/>
              </a:endParaRPr>
            </a:p>
          </p:txBody>
        </p:sp>
      </p:grpSp>
      <p:pic>
        <p:nvPicPr>
          <p:cNvPr id="11" name="Picture 10" descr="Partnering graphic.jpg"/>
          <p:cNvPicPr>
            <a:picLocks noChangeAspect="1"/>
          </p:cNvPicPr>
          <p:nvPr/>
        </p:nvPicPr>
        <p:blipFill>
          <a:blip r:embed="rId4" cstate="print"/>
          <a:srcRect l="7474" t="17874" r="8164" b="21696"/>
          <a:stretch>
            <a:fillRect/>
          </a:stretch>
        </p:blipFill>
        <p:spPr>
          <a:xfrm>
            <a:off x="0" y="4343400"/>
            <a:ext cx="2362200" cy="2514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252728"/>
          </a:xfrm>
        </p:spPr>
        <p:txBody>
          <a:bodyPr/>
          <a:lstStyle/>
          <a:p>
            <a:r>
              <a:rPr lang="en-US" dirty="0" smtClean="0"/>
              <a:t>Value Proposition</a:t>
            </a:r>
            <a:endParaRPr lang="en-US" dirty="0"/>
          </a:p>
        </p:txBody>
      </p:sp>
      <p:sp>
        <p:nvSpPr>
          <p:cNvPr id="4" name="Rectangle 3"/>
          <p:cNvSpPr>
            <a:spLocks noGrp="1" noChangeArrowheads="1"/>
          </p:cNvSpPr>
          <p:nvPr>
            <p:ph idx="1"/>
          </p:nvPr>
        </p:nvSpPr>
        <p:spPr>
          <a:xfrm>
            <a:off x="838200" y="1447800"/>
            <a:ext cx="7696200" cy="5105400"/>
          </a:xfrm>
        </p:spPr>
        <p:txBody>
          <a:bodyPr numCol="1">
            <a:noAutofit/>
          </a:bodyPr>
          <a:lstStyle/>
          <a:p>
            <a:pPr>
              <a:lnSpc>
                <a:spcPct val="115000"/>
              </a:lnSpc>
              <a:spcBef>
                <a:spcPts val="600"/>
              </a:spcBef>
              <a:buClr>
                <a:schemeClr val="tx1"/>
              </a:buClr>
              <a:buSzPct val="90000"/>
              <a:buNone/>
            </a:pPr>
            <a:r>
              <a:rPr lang="en-US" sz="3600" b="1" dirty="0" smtClean="0">
                <a:solidFill>
                  <a:srgbClr val="0070C0"/>
                </a:solidFill>
                <a:latin typeface="Calibri" pitchFamily="34" charset="0"/>
              </a:rPr>
              <a:t>Speed to Market - 7 Key Elements:</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Proven technology &amp; integrated system solutions</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Critical alliances and partnerships</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Highly leveraged supply chain</a:t>
            </a:r>
          </a:p>
          <a:p>
            <a:pPr marL="457200" indent="-342900">
              <a:spcBef>
                <a:spcPts val="0"/>
              </a:spcBef>
              <a:spcAft>
                <a:spcPts val="600"/>
              </a:spcAft>
              <a:buClr>
                <a:schemeClr val="tx1"/>
              </a:buClr>
              <a:buSzPct val="90000"/>
              <a:buFont typeface="+mj-lt"/>
              <a:buAutoNum type="arabicPeriod"/>
              <a:defRPr/>
            </a:pPr>
            <a:r>
              <a:rPr lang="en-US" sz="2800" b="1" dirty="0" smtClean="0">
                <a:latin typeface="Calibri" pitchFamily="34" charset="0"/>
              </a:rPr>
              <a:t>Unquestionably convincing value proposition</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Market ripe for new paradigms</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Supportive governmental policies and practices</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Education of distribution channel and end user</a:t>
            </a:r>
          </a:p>
          <a:p>
            <a:pPr marL="457200" indent="-342900">
              <a:spcBef>
                <a:spcPts val="0"/>
              </a:spcBef>
              <a:buClr>
                <a:schemeClr val="tx1"/>
              </a:buClr>
              <a:buSzPct val="90000"/>
              <a:buFont typeface="+mj-lt"/>
              <a:buAutoNum type="arabicPeriod"/>
              <a:defRPr/>
            </a:pPr>
            <a:endParaRPr lang="en-US" sz="1800" dirty="0" smtClean="0">
              <a:latin typeface="Calibri" pitchFamily="34" charset="0"/>
            </a:endParaRPr>
          </a:p>
        </p:txBody>
      </p:sp>
      <p:pic>
        <p:nvPicPr>
          <p:cNvPr id="5" name="Picture 4" descr="Logo.png"/>
          <p:cNvPicPr>
            <a:picLocks noChangeAspect="1"/>
          </p:cNvPicPr>
          <p:nvPr/>
        </p:nvPicPr>
        <p:blipFill>
          <a:blip r:embed="rId3" cstate="print"/>
          <a:stretch>
            <a:fillRect/>
          </a:stretch>
        </p:blipFill>
        <p:spPr>
          <a:xfrm>
            <a:off x="7010400" y="304800"/>
            <a:ext cx="1758877" cy="914400"/>
          </a:xfrm>
          <a:prstGeom prst="rect">
            <a:avLst/>
          </a:prstGeom>
        </p:spPr>
      </p:pic>
      <p:pic>
        <p:nvPicPr>
          <p:cNvPr id="8" name="Picture 4" descr="http://www.adelaidehillswine.com.au/images/Green%20leaf%20.jpg"/>
          <p:cNvPicPr>
            <a:picLocks noChangeAspect="1" noChangeArrowheads="1"/>
          </p:cNvPicPr>
          <p:nvPr/>
        </p:nvPicPr>
        <p:blipFill>
          <a:blip r:embed="rId4" cstate="print">
            <a:clrChange>
              <a:clrFrom>
                <a:srgbClr val="F5F5F6"/>
              </a:clrFrom>
              <a:clrTo>
                <a:srgbClr val="F5F5F6">
                  <a:alpha val="0"/>
                </a:srgbClr>
              </a:clrTo>
            </a:clrChange>
          </a:blip>
          <a:srcRect b="19680"/>
          <a:stretch>
            <a:fillRect/>
          </a:stretch>
        </p:blipFill>
        <p:spPr bwMode="auto">
          <a:xfrm>
            <a:off x="5791200" y="4955941"/>
            <a:ext cx="3352800" cy="19020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2000"/>
                                        <p:tgtEl>
                                          <p:spTgt spid="4">
                                            <p:txEl>
                                              <p:pRg st="1" end="1"/>
                                            </p:txEl>
                                          </p:spTgt>
                                        </p:tgtEl>
                                      </p:cBhvr>
                                    </p:animEffect>
                                    <p:set>
                                      <p:cBhvr>
                                        <p:cTn id="7" dur="1" fill="hold">
                                          <p:stCondLst>
                                            <p:cond delay="1999"/>
                                          </p:stCondLst>
                                        </p:cTn>
                                        <p:tgtEl>
                                          <p:spTgt spid="4">
                                            <p:txEl>
                                              <p:pRg st="1" end="1"/>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4">
                                            <p:txEl>
                                              <p:pRg st="2" end="2"/>
                                            </p:txEl>
                                          </p:spTgt>
                                        </p:tgtEl>
                                      </p:cBhvr>
                                    </p:animEffect>
                                    <p:set>
                                      <p:cBhvr>
                                        <p:cTn id="10" dur="1" fill="hold">
                                          <p:stCondLst>
                                            <p:cond delay="1999"/>
                                          </p:stCondLst>
                                        </p:cTn>
                                        <p:tgtEl>
                                          <p:spTgt spid="4">
                                            <p:txEl>
                                              <p:pRg st="2" end="2"/>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4">
                                            <p:txEl>
                                              <p:pRg st="3" end="3"/>
                                            </p:txEl>
                                          </p:spTgt>
                                        </p:tgtEl>
                                      </p:cBhvr>
                                    </p:animEffect>
                                    <p:set>
                                      <p:cBhvr>
                                        <p:cTn id="13" dur="1" fill="hold">
                                          <p:stCondLst>
                                            <p:cond delay="1999"/>
                                          </p:stCondLst>
                                        </p:cTn>
                                        <p:tgtEl>
                                          <p:spTgt spid="4">
                                            <p:txEl>
                                              <p:pRg st="3" end="3"/>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4">
                                            <p:txEl>
                                              <p:pRg st="5" end="5"/>
                                            </p:txEl>
                                          </p:spTgt>
                                        </p:tgtEl>
                                      </p:cBhvr>
                                    </p:animEffect>
                                    <p:set>
                                      <p:cBhvr>
                                        <p:cTn id="16" dur="1" fill="hold">
                                          <p:stCondLst>
                                            <p:cond delay="1999"/>
                                          </p:stCondLst>
                                        </p:cTn>
                                        <p:tgtEl>
                                          <p:spTgt spid="4">
                                            <p:txEl>
                                              <p:pRg st="5" end="5"/>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4">
                                            <p:txEl>
                                              <p:pRg st="6" end="6"/>
                                            </p:txEl>
                                          </p:spTgt>
                                        </p:tgtEl>
                                      </p:cBhvr>
                                    </p:animEffect>
                                    <p:set>
                                      <p:cBhvr>
                                        <p:cTn id="19" dur="1" fill="hold">
                                          <p:stCondLst>
                                            <p:cond delay="1999"/>
                                          </p:stCondLst>
                                        </p:cTn>
                                        <p:tgtEl>
                                          <p:spTgt spid="4">
                                            <p:txEl>
                                              <p:pRg st="6" end="6"/>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4">
                                            <p:txEl>
                                              <p:pRg st="7" end="7"/>
                                            </p:txEl>
                                          </p:spTgt>
                                        </p:tgtEl>
                                      </p:cBhvr>
                                    </p:animEffect>
                                    <p:set>
                                      <p:cBhvr>
                                        <p:cTn id="22" dur="1" fill="hold">
                                          <p:stCondLst>
                                            <p:cond delay="1999"/>
                                          </p:stCondLst>
                                        </p:cTn>
                                        <p:tgtEl>
                                          <p:spTgt spid="4">
                                            <p:txEl>
                                              <p:pRg st="7" end="7"/>
                                            </p:txEl>
                                          </p:spTgt>
                                        </p:tgtEl>
                                        <p:attrNameLst>
                                          <p:attrName>style.visibility</p:attrName>
                                        </p:attrNameLst>
                                      </p:cBhvr>
                                      <p:to>
                                        <p:strVal val="hidden"/>
                                      </p:to>
                                    </p:set>
                                  </p:childTnLst>
                                </p:cTn>
                              </p:par>
                              <p:par>
                                <p:cTn id="23" presetID="16" presetClass="emph" presetSubtype="0" fill="hold" nodeType="withEffect">
                                  <p:stCondLst>
                                    <p:cond delay="0"/>
                                  </p:stCondLst>
                                  <p:iterate type="lt">
                                    <p:tmPct val="4000"/>
                                  </p:iterate>
                                  <p:childTnLst>
                                    <p:set>
                                      <p:cBhvr override="childStyle">
                                        <p:cTn id="24" dur="500" fill="hold"/>
                                        <p:tgtEl>
                                          <p:spTgt spid="4">
                                            <p:txEl>
                                              <p:pRg st="4" end="4"/>
                                            </p:txEl>
                                          </p:spTgt>
                                        </p:tgtEl>
                                        <p:attrNameLst>
                                          <p:attrName>style.color</p:attrName>
                                        </p:attrNameLst>
                                      </p:cBhvr>
                                      <p:to>
                                        <p:clrVal>
                                          <a:schemeClr val="accent1"/>
                                        </p:clrVal>
                                      </p:to>
                                    </p:set>
                                    <p:set>
                                      <p:cBhvr>
                                        <p:cTn id="25" dur="500" fill="hold"/>
                                        <p:tgtEl>
                                          <p:spTgt spid="4">
                                            <p:txEl>
                                              <p:pRg st="4" end="4"/>
                                            </p:txEl>
                                          </p:spTgt>
                                        </p:tgtEl>
                                        <p:attrNameLst>
                                          <p:attrName>fillcolor</p:attrName>
                                        </p:attrNameLst>
                                      </p:cBhvr>
                                      <p:to>
                                        <p:clrVal>
                                          <a:schemeClr val="accent1"/>
                                        </p:clrVal>
                                      </p:to>
                                    </p:set>
                                    <p:set>
                                      <p:cBhvr>
                                        <p:cTn id="26" dur="500" fill="hold"/>
                                        <p:tgtEl>
                                          <p:spTgt spid="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normAutofit/>
          </a:bodyPr>
          <a:lstStyle/>
          <a:p>
            <a:fld id="{9526D1E2-3EA7-4C17-97BA-14756E8C7AB6}" type="slidenum">
              <a:rPr lang="en-US" smtClean="0"/>
              <a:pPr/>
              <a:t>15</a:t>
            </a:fld>
            <a:endParaRPr lang="en-US" dirty="0"/>
          </a:p>
        </p:txBody>
      </p:sp>
      <p:pic>
        <p:nvPicPr>
          <p:cNvPr id="13" name="Picture 12" descr="Logo.png"/>
          <p:cNvPicPr>
            <a:picLocks noChangeAspect="1"/>
          </p:cNvPicPr>
          <p:nvPr/>
        </p:nvPicPr>
        <p:blipFill>
          <a:blip r:embed="rId3" cstate="print"/>
          <a:stretch>
            <a:fillRect/>
          </a:stretch>
        </p:blipFill>
        <p:spPr>
          <a:xfrm>
            <a:off x="7010400" y="304800"/>
            <a:ext cx="1758877" cy="914400"/>
          </a:xfrm>
          <a:prstGeom prst="rect">
            <a:avLst/>
          </a:prstGeom>
        </p:spPr>
      </p:pic>
      <p:sp>
        <p:nvSpPr>
          <p:cNvPr id="12" name="Title 1"/>
          <p:cNvSpPr>
            <a:spLocks noGrp="1"/>
          </p:cNvSpPr>
          <p:nvPr>
            <p:ph type="title"/>
          </p:nvPr>
        </p:nvSpPr>
        <p:spPr>
          <a:xfrm>
            <a:off x="228600" y="228600"/>
            <a:ext cx="8001000" cy="1295400"/>
          </a:xfrm>
        </p:spPr>
        <p:txBody>
          <a:bodyPr>
            <a:noAutofit/>
          </a:bodyPr>
          <a:lstStyle/>
          <a:p>
            <a:r>
              <a:rPr lang="en-US" dirty="0" smtClean="0">
                <a:solidFill>
                  <a:srgbClr val="F8F8F8"/>
                </a:solidFill>
                <a:latin typeface="Calibri" pitchFamily="34" charset="0"/>
              </a:rPr>
              <a:t>End User Payback Analysis</a:t>
            </a:r>
            <a:endParaRPr lang="en-US" dirty="0">
              <a:solidFill>
                <a:srgbClr val="F8F8F8"/>
              </a:solidFill>
              <a:latin typeface="Calibri" pitchFamily="34" charset="0"/>
            </a:endParaRPr>
          </a:p>
        </p:txBody>
      </p:sp>
      <p:pic>
        <p:nvPicPr>
          <p:cNvPr id="76802" name="Picture 2"/>
          <p:cNvPicPr>
            <a:picLocks noChangeAspect="1" noChangeArrowheads="1"/>
          </p:cNvPicPr>
          <p:nvPr/>
        </p:nvPicPr>
        <p:blipFill>
          <a:blip r:embed="rId4" cstate="print"/>
          <a:srcRect/>
          <a:stretch>
            <a:fillRect/>
          </a:stretch>
        </p:blipFill>
        <p:spPr bwMode="auto">
          <a:xfrm>
            <a:off x="457200" y="1500188"/>
            <a:ext cx="8154508" cy="52816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adelaidehillswine.com.au/images/Green%20leaf%20.jpg"/>
          <p:cNvPicPr>
            <a:picLocks noChangeAspect="1" noChangeArrowheads="1"/>
          </p:cNvPicPr>
          <p:nvPr/>
        </p:nvPicPr>
        <p:blipFill>
          <a:blip r:embed="rId3" cstate="print">
            <a:clrChange>
              <a:clrFrom>
                <a:srgbClr val="F5F5F6"/>
              </a:clrFrom>
              <a:clrTo>
                <a:srgbClr val="F5F5F6">
                  <a:alpha val="0"/>
                </a:srgbClr>
              </a:clrTo>
            </a:clrChange>
          </a:blip>
          <a:srcRect b="19680"/>
          <a:stretch>
            <a:fillRect/>
          </a:stretch>
        </p:blipFill>
        <p:spPr bwMode="auto">
          <a:xfrm>
            <a:off x="5791200" y="4955941"/>
            <a:ext cx="3352800" cy="1902060"/>
          </a:xfrm>
          <a:prstGeom prst="rect">
            <a:avLst/>
          </a:prstGeom>
          <a:noFill/>
        </p:spPr>
      </p:pic>
      <p:sp>
        <p:nvSpPr>
          <p:cNvPr id="2" name="Title 1"/>
          <p:cNvSpPr>
            <a:spLocks noGrp="1"/>
          </p:cNvSpPr>
          <p:nvPr>
            <p:ph type="title"/>
          </p:nvPr>
        </p:nvSpPr>
        <p:spPr>
          <a:xfrm>
            <a:off x="228600" y="304800"/>
            <a:ext cx="8229600" cy="1252728"/>
          </a:xfrm>
        </p:spPr>
        <p:txBody>
          <a:bodyPr/>
          <a:lstStyle/>
          <a:p>
            <a:r>
              <a:rPr lang="en-US" dirty="0" smtClean="0"/>
              <a:t>The Market</a:t>
            </a:r>
            <a:endParaRPr lang="en-US" dirty="0"/>
          </a:p>
        </p:txBody>
      </p:sp>
      <p:sp>
        <p:nvSpPr>
          <p:cNvPr id="4" name="Rectangle 3"/>
          <p:cNvSpPr>
            <a:spLocks noGrp="1" noChangeArrowheads="1"/>
          </p:cNvSpPr>
          <p:nvPr>
            <p:ph idx="1"/>
          </p:nvPr>
        </p:nvSpPr>
        <p:spPr>
          <a:xfrm>
            <a:off x="762000" y="1447800"/>
            <a:ext cx="7696200" cy="5105400"/>
          </a:xfrm>
        </p:spPr>
        <p:txBody>
          <a:bodyPr numCol="1">
            <a:noAutofit/>
          </a:bodyPr>
          <a:lstStyle/>
          <a:p>
            <a:pPr>
              <a:lnSpc>
                <a:spcPct val="115000"/>
              </a:lnSpc>
              <a:spcBef>
                <a:spcPts val="600"/>
              </a:spcBef>
              <a:buClr>
                <a:schemeClr val="tx1"/>
              </a:buClr>
              <a:buSzPct val="90000"/>
              <a:buNone/>
            </a:pPr>
            <a:r>
              <a:rPr lang="en-US" sz="3600" b="1" dirty="0" smtClean="0">
                <a:solidFill>
                  <a:srgbClr val="0070C0"/>
                </a:solidFill>
                <a:latin typeface="Calibri" pitchFamily="34" charset="0"/>
              </a:rPr>
              <a:t>Speed to Market - 7 Key Elements:</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Proven technology &amp; integrated system solutions</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Critical alliances and partnerships</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Highly leveraged supply chain</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Unquestionably convincing value proposition</a:t>
            </a:r>
          </a:p>
          <a:p>
            <a:pPr marL="457200" indent="-342900">
              <a:spcBef>
                <a:spcPts val="0"/>
              </a:spcBef>
              <a:spcAft>
                <a:spcPts val="600"/>
              </a:spcAft>
              <a:buClr>
                <a:schemeClr val="tx1"/>
              </a:buClr>
              <a:buSzPct val="90000"/>
              <a:buFont typeface="+mj-lt"/>
              <a:buAutoNum type="arabicPeriod"/>
              <a:defRPr/>
            </a:pPr>
            <a:r>
              <a:rPr lang="en-US" sz="2800" b="1" dirty="0" smtClean="0">
                <a:latin typeface="Calibri" pitchFamily="34" charset="0"/>
              </a:rPr>
              <a:t>Market ripe for new paradigms</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Supportive governmental policies and practices</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Education of distribution channel and end user</a:t>
            </a:r>
          </a:p>
          <a:p>
            <a:pPr marL="457200" indent="-342900">
              <a:spcBef>
                <a:spcPts val="0"/>
              </a:spcBef>
              <a:buClr>
                <a:schemeClr val="tx1"/>
              </a:buClr>
              <a:buSzPct val="90000"/>
              <a:buFont typeface="+mj-lt"/>
              <a:buAutoNum type="arabicPeriod"/>
              <a:defRPr/>
            </a:pPr>
            <a:endParaRPr lang="en-US" sz="1800" dirty="0" smtClean="0">
              <a:latin typeface="Calibri" pitchFamily="34" charset="0"/>
            </a:endParaRPr>
          </a:p>
        </p:txBody>
      </p:sp>
      <p:pic>
        <p:nvPicPr>
          <p:cNvPr id="5" name="Picture 4" descr="Logo.png"/>
          <p:cNvPicPr>
            <a:picLocks noChangeAspect="1"/>
          </p:cNvPicPr>
          <p:nvPr/>
        </p:nvPicPr>
        <p:blipFill>
          <a:blip r:embed="rId4" cstate="print"/>
          <a:stretch>
            <a:fillRect/>
          </a:stretch>
        </p:blipFill>
        <p:spPr>
          <a:xfrm>
            <a:off x="7010400" y="304800"/>
            <a:ext cx="1758877"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2000"/>
                                        <p:tgtEl>
                                          <p:spTgt spid="4">
                                            <p:txEl>
                                              <p:pRg st="1" end="1"/>
                                            </p:txEl>
                                          </p:spTgt>
                                        </p:tgtEl>
                                      </p:cBhvr>
                                    </p:animEffect>
                                    <p:set>
                                      <p:cBhvr>
                                        <p:cTn id="7" dur="1" fill="hold">
                                          <p:stCondLst>
                                            <p:cond delay="1999"/>
                                          </p:stCondLst>
                                        </p:cTn>
                                        <p:tgtEl>
                                          <p:spTgt spid="4">
                                            <p:txEl>
                                              <p:pRg st="1" end="1"/>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4">
                                            <p:txEl>
                                              <p:pRg st="2" end="2"/>
                                            </p:txEl>
                                          </p:spTgt>
                                        </p:tgtEl>
                                      </p:cBhvr>
                                    </p:animEffect>
                                    <p:set>
                                      <p:cBhvr>
                                        <p:cTn id="10" dur="1" fill="hold">
                                          <p:stCondLst>
                                            <p:cond delay="1999"/>
                                          </p:stCondLst>
                                        </p:cTn>
                                        <p:tgtEl>
                                          <p:spTgt spid="4">
                                            <p:txEl>
                                              <p:pRg st="2" end="2"/>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4">
                                            <p:txEl>
                                              <p:pRg st="3" end="3"/>
                                            </p:txEl>
                                          </p:spTgt>
                                        </p:tgtEl>
                                      </p:cBhvr>
                                    </p:animEffect>
                                    <p:set>
                                      <p:cBhvr>
                                        <p:cTn id="13" dur="1" fill="hold">
                                          <p:stCondLst>
                                            <p:cond delay="1999"/>
                                          </p:stCondLst>
                                        </p:cTn>
                                        <p:tgtEl>
                                          <p:spTgt spid="4">
                                            <p:txEl>
                                              <p:pRg st="3" end="3"/>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4">
                                            <p:txEl>
                                              <p:pRg st="4" end="4"/>
                                            </p:txEl>
                                          </p:spTgt>
                                        </p:tgtEl>
                                      </p:cBhvr>
                                    </p:animEffect>
                                    <p:set>
                                      <p:cBhvr>
                                        <p:cTn id="16" dur="1" fill="hold">
                                          <p:stCondLst>
                                            <p:cond delay="1999"/>
                                          </p:stCondLst>
                                        </p:cTn>
                                        <p:tgtEl>
                                          <p:spTgt spid="4">
                                            <p:txEl>
                                              <p:pRg st="4" end="4"/>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4">
                                            <p:txEl>
                                              <p:pRg st="6" end="6"/>
                                            </p:txEl>
                                          </p:spTgt>
                                        </p:tgtEl>
                                      </p:cBhvr>
                                    </p:animEffect>
                                    <p:set>
                                      <p:cBhvr>
                                        <p:cTn id="19" dur="1" fill="hold">
                                          <p:stCondLst>
                                            <p:cond delay="1999"/>
                                          </p:stCondLst>
                                        </p:cTn>
                                        <p:tgtEl>
                                          <p:spTgt spid="4">
                                            <p:txEl>
                                              <p:pRg st="6" end="6"/>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4">
                                            <p:txEl>
                                              <p:pRg st="7" end="7"/>
                                            </p:txEl>
                                          </p:spTgt>
                                        </p:tgtEl>
                                      </p:cBhvr>
                                    </p:animEffect>
                                    <p:set>
                                      <p:cBhvr>
                                        <p:cTn id="22" dur="1" fill="hold">
                                          <p:stCondLst>
                                            <p:cond delay="1999"/>
                                          </p:stCondLst>
                                        </p:cTn>
                                        <p:tgtEl>
                                          <p:spTgt spid="4">
                                            <p:txEl>
                                              <p:pRg st="7" end="7"/>
                                            </p:txEl>
                                          </p:spTgt>
                                        </p:tgtEl>
                                        <p:attrNameLst>
                                          <p:attrName>style.visibility</p:attrName>
                                        </p:attrNameLst>
                                      </p:cBhvr>
                                      <p:to>
                                        <p:strVal val="hidden"/>
                                      </p:to>
                                    </p:set>
                                  </p:childTnLst>
                                </p:cTn>
                              </p:par>
                              <p:par>
                                <p:cTn id="23" presetID="16" presetClass="emph" presetSubtype="0" fill="hold" nodeType="withEffect">
                                  <p:stCondLst>
                                    <p:cond delay="0"/>
                                  </p:stCondLst>
                                  <p:iterate type="lt">
                                    <p:tmPct val="4000"/>
                                  </p:iterate>
                                  <p:childTnLst>
                                    <p:set>
                                      <p:cBhvr override="childStyle">
                                        <p:cTn id="24" dur="500" fill="hold"/>
                                        <p:tgtEl>
                                          <p:spTgt spid="4">
                                            <p:txEl>
                                              <p:pRg st="5" end="5"/>
                                            </p:txEl>
                                          </p:spTgt>
                                        </p:tgtEl>
                                        <p:attrNameLst>
                                          <p:attrName>style.color</p:attrName>
                                        </p:attrNameLst>
                                      </p:cBhvr>
                                      <p:to>
                                        <p:clrVal>
                                          <a:schemeClr val="accent1"/>
                                        </p:clrVal>
                                      </p:to>
                                    </p:set>
                                    <p:set>
                                      <p:cBhvr>
                                        <p:cTn id="25" dur="500" fill="hold"/>
                                        <p:tgtEl>
                                          <p:spTgt spid="4">
                                            <p:txEl>
                                              <p:pRg st="5" end="5"/>
                                            </p:txEl>
                                          </p:spTgt>
                                        </p:tgtEl>
                                        <p:attrNameLst>
                                          <p:attrName>fillcolor</p:attrName>
                                        </p:attrNameLst>
                                      </p:cBhvr>
                                      <p:to>
                                        <p:clrVal>
                                          <a:schemeClr val="accent1"/>
                                        </p:clrVal>
                                      </p:to>
                                    </p:set>
                                    <p:set>
                                      <p:cBhvr>
                                        <p:cTn id="26" dur="500" fill="hold"/>
                                        <p:tgtEl>
                                          <p:spTgt spid="4">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ipping Point2.jpg"/>
          <p:cNvPicPr>
            <a:picLocks noChangeAspect="1"/>
          </p:cNvPicPr>
          <p:nvPr/>
        </p:nvPicPr>
        <p:blipFill>
          <a:blip r:embed="rId3" cstate="print"/>
          <a:stretch>
            <a:fillRect/>
          </a:stretch>
        </p:blipFill>
        <p:spPr>
          <a:xfrm>
            <a:off x="0" y="5257800"/>
            <a:ext cx="9144000" cy="1600200"/>
          </a:xfrm>
          <a:prstGeom prst="rect">
            <a:avLst/>
          </a:prstGeom>
        </p:spPr>
      </p:pic>
      <p:sp>
        <p:nvSpPr>
          <p:cNvPr id="2" name="Title 1"/>
          <p:cNvSpPr>
            <a:spLocks noGrp="1"/>
          </p:cNvSpPr>
          <p:nvPr>
            <p:ph type="title"/>
          </p:nvPr>
        </p:nvSpPr>
        <p:spPr>
          <a:xfrm>
            <a:off x="381000" y="152400"/>
            <a:ext cx="8001000" cy="1295400"/>
          </a:xfrm>
        </p:spPr>
        <p:txBody>
          <a:bodyPr>
            <a:normAutofit/>
          </a:bodyPr>
          <a:lstStyle/>
          <a:p>
            <a:r>
              <a:rPr lang="en-US" dirty="0" smtClean="0">
                <a:solidFill>
                  <a:srgbClr val="F8F8F8"/>
                </a:solidFill>
                <a:latin typeface="Calibri" pitchFamily="34" charset="0"/>
              </a:rPr>
              <a:t>Market Drivers</a:t>
            </a:r>
            <a:endParaRPr lang="en-US" dirty="0">
              <a:solidFill>
                <a:srgbClr val="F8F8F8"/>
              </a:solidFill>
              <a:latin typeface="Calibri" pitchFamily="34" charset="0"/>
            </a:endParaRPr>
          </a:p>
        </p:txBody>
      </p:sp>
      <p:sp>
        <p:nvSpPr>
          <p:cNvPr id="4" name="Rectangle 3"/>
          <p:cNvSpPr>
            <a:spLocks noGrp="1" noChangeArrowheads="1"/>
          </p:cNvSpPr>
          <p:nvPr>
            <p:ph idx="1"/>
          </p:nvPr>
        </p:nvSpPr>
        <p:spPr>
          <a:xfrm>
            <a:off x="0" y="1524000"/>
            <a:ext cx="9144000" cy="3352800"/>
          </a:xfrm>
        </p:spPr>
        <p:txBody>
          <a:bodyPr numCol="1">
            <a:noAutofit/>
          </a:bodyPr>
          <a:lstStyle/>
          <a:p>
            <a:pPr marL="465138" lvl="4" indent="-239713" fontAlgn="base">
              <a:spcBef>
                <a:spcPts val="0"/>
              </a:spcBef>
              <a:spcAft>
                <a:spcPts val="200"/>
              </a:spcAft>
              <a:buClr>
                <a:schemeClr val="tx1"/>
              </a:buClr>
              <a:buSzPct val="90000"/>
              <a:buFont typeface="Arial" pitchFamily="34" charset="0"/>
              <a:buChar char="•"/>
              <a:tabLst>
                <a:tab pos="228600" algn="l"/>
              </a:tabLst>
              <a:defRPr/>
            </a:pPr>
            <a:r>
              <a:rPr lang="en-US" sz="2800" dirty="0" smtClean="0">
                <a:latin typeface="Calibri" pitchFamily="34" charset="0"/>
              </a:rPr>
              <a:t>High cost of energy - money &amp; environmental impact</a:t>
            </a:r>
          </a:p>
          <a:p>
            <a:pPr marL="688975" lvl="4" indent="-225425" fontAlgn="base">
              <a:spcBef>
                <a:spcPts val="0"/>
              </a:spcBef>
              <a:spcAft>
                <a:spcPts val="200"/>
              </a:spcAft>
              <a:buClr>
                <a:schemeClr val="tx1"/>
              </a:buClr>
              <a:buSzPct val="90000"/>
              <a:buFont typeface="Arial" pitchFamily="34" charset="0"/>
              <a:buChar char="•"/>
              <a:tabLst>
                <a:tab pos="228600" algn="l"/>
              </a:tabLst>
              <a:defRPr/>
            </a:pPr>
            <a:r>
              <a:rPr lang="en-US" sz="2800" dirty="0" smtClean="0">
                <a:latin typeface="Calibri" pitchFamily="34" charset="0"/>
              </a:rPr>
              <a:t>Global effort to </a:t>
            </a:r>
            <a:r>
              <a:rPr lang="en-US" sz="2800" dirty="0">
                <a:latin typeface="Calibri" pitchFamily="34" charset="0"/>
              </a:rPr>
              <a:t>reduce climate change</a:t>
            </a:r>
          </a:p>
          <a:p>
            <a:pPr marL="914400" lvl="6" indent="-225425" fontAlgn="base">
              <a:spcBef>
                <a:spcPts val="0"/>
              </a:spcBef>
              <a:spcAft>
                <a:spcPts val="200"/>
              </a:spcAft>
              <a:buClr>
                <a:schemeClr val="tx1"/>
              </a:buClr>
              <a:buSzPct val="90000"/>
              <a:buFont typeface="Arial" pitchFamily="34" charset="0"/>
              <a:buChar char="•"/>
              <a:tabLst>
                <a:tab pos="228600" algn="l"/>
              </a:tabLst>
              <a:defRPr/>
            </a:pPr>
            <a:r>
              <a:rPr lang="en-US" sz="2800" dirty="0" smtClean="0">
                <a:latin typeface="Calibri" pitchFamily="34" charset="0"/>
              </a:rPr>
              <a:t>Increasing governmental involvement &amp; regulation</a:t>
            </a:r>
          </a:p>
          <a:p>
            <a:pPr marL="1139825" lvl="6" indent="-225425" fontAlgn="base">
              <a:spcBef>
                <a:spcPts val="0"/>
              </a:spcBef>
              <a:spcAft>
                <a:spcPts val="200"/>
              </a:spcAft>
              <a:buClr>
                <a:schemeClr val="tx1"/>
              </a:buClr>
              <a:buSzPct val="90000"/>
              <a:buFont typeface="Arial" pitchFamily="34" charset="0"/>
              <a:buChar char="•"/>
              <a:tabLst>
                <a:tab pos="228600" algn="l"/>
              </a:tabLst>
              <a:defRPr/>
            </a:pPr>
            <a:r>
              <a:rPr lang="en-US" sz="2800" dirty="0" smtClean="0">
                <a:latin typeface="Calibri" pitchFamily="34" charset="0"/>
              </a:rPr>
              <a:t>Consumer demand for greener products</a:t>
            </a:r>
          </a:p>
          <a:p>
            <a:pPr marL="1377950" lvl="6" indent="-238125" fontAlgn="base">
              <a:spcBef>
                <a:spcPts val="0"/>
              </a:spcBef>
              <a:spcAft>
                <a:spcPts val="200"/>
              </a:spcAft>
              <a:buClr>
                <a:schemeClr val="tx1"/>
              </a:buClr>
              <a:buSzPct val="90000"/>
              <a:buFont typeface="Arial" pitchFamily="34" charset="0"/>
              <a:buChar char="•"/>
              <a:tabLst>
                <a:tab pos="228600" algn="l"/>
              </a:tabLst>
              <a:defRPr/>
            </a:pPr>
            <a:r>
              <a:rPr lang="en-US" sz="2800" dirty="0" smtClean="0">
                <a:latin typeface="Calibri" pitchFamily="34" charset="0"/>
              </a:rPr>
              <a:t>Availability of natural refrigerant components</a:t>
            </a:r>
            <a:endParaRPr lang="en-US" sz="2400" dirty="0" smtClean="0">
              <a:latin typeface="Calibri" pitchFamily="34" charset="0"/>
            </a:endParaRPr>
          </a:p>
          <a:p>
            <a:pPr marL="1603375" lvl="6" indent="-238125" fontAlgn="base">
              <a:spcBef>
                <a:spcPts val="0"/>
              </a:spcBef>
              <a:spcAft>
                <a:spcPts val="200"/>
              </a:spcAft>
              <a:buClr>
                <a:schemeClr val="tx1"/>
              </a:buClr>
              <a:buSzPct val="90000"/>
              <a:buFont typeface="Arial" pitchFamily="34" charset="0"/>
              <a:buChar char="•"/>
              <a:tabLst>
                <a:tab pos="228600" algn="l"/>
              </a:tabLst>
              <a:defRPr/>
            </a:pPr>
            <a:r>
              <a:rPr lang="en-US" sz="2800" dirty="0" smtClean="0">
                <a:latin typeface="Calibri" pitchFamily="34" charset="0"/>
              </a:rPr>
              <a:t>Japan &amp; Europe - encouraging examples</a:t>
            </a:r>
          </a:p>
          <a:p>
            <a:pPr marL="1827213" lvl="6" indent="-225425" fontAlgn="base">
              <a:spcBef>
                <a:spcPts val="0"/>
              </a:spcBef>
              <a:spcAft>
                <a:spcPts val="200"/>
              </a:spcAft>
              <a:buClr>
                <a:schemeClr val="tx1"/>
              </a:buClr>
              <a:buSzPct val="90000"/>
              <a:buFont typeface="Arial" pitchFamily="34" charset="0"/>
              <a:buChar char="•"/>
              <a:tabLst>
                <a:tab pos="228600" algn="l"/>
              </a:tabLst>
              <a:defRPr/>
            </a:pPr>
            <a:r>
              <a:rPr lang="en-US" sz="2800" dirty="0" smtClean="0">
                <a:latin typeface="Calibri" pitchFamily="34" charset="0"/>
              </a:rPr>
              <a:t>The U.S. remains a viable</a:t>
            </a:r>
            <a:r>
              <a:rPr lang="en-US" sz="2800" dirty="0" smtClean="0">
                <a:solidFill>
                  <a:srgbClr val="C00000"/>
                </a:solidFill>
                <a:latin typeface="Calibri" pitchFamily="34" charset="0"/>
              </a:rPr>
              <a:t>,</a:t>
            </a:r>
            <a:r>
              <a:rPr lang="en-US" sz="2800" dirty="0" smtClean="0">
                <a:latin typeface="Calibri" pitchFamily="34" charset="0"/>
              </a:rPr>
              <a:t> new open market</a:t>
            </a:r>
            <a:endParaRPr lang="en-US" sz="2000" dirty="0" smtClean="0">
              <a:solidFill>
                <a:srgbClr val="C00000"/>
              </a:solidFill>
              <a:latin typeface="Calibri" pitchFamily="34" charset="0"/>
            </a:endParaRPr>
          </a:p>
          <a:p>
            <a:pPr marL="867474" lvl="6" indent="-344488" fontAlgn="base">
              <a:spcBef>
                <a:spcPts val="0"/>
              </a:spcBef>
              <a:spcAft>
                <a:spcPts val="200"/>
              </a:spcAft>
              <a:buClr>
                <a:schemeClr val="tx1"/>
              </a:buClr>
              <a:buSzPct val="90000"/>
              <a:buNone/>
              <a:tabLst>
                <a:tab pos="228600" algn="l"/>
              </a:tabLst>
              <a:defRPr/>
            </a:pPr>
            <a:endParaRPr lang="en-US" sz="500" dirty="0" smtClean="0">
              <a:latin typeface="Calibri" pitchFamily="34" charset="0"/>
            </a:endParaRPr>
          </a:p>
          <a:p>
            <a:pPr marL="867474" lvl="6" indent="-344488" fontAlgn="base">
              <a:spcBef>
                <a:spcPts val="0"/>
              </a:spcBef>
              <a:spcAft>
                <a:spcPts val="200"/>
              </a:spcAft>
              <a:buClr>
                <a:schemeClr val="tx1"/>
              </a:buClr>
              <a:buSzPct val="90000"/>
              <a:buNone/>
              <a:tabLst>
                <a:tab pos="228600" algn="l"/>
              </a:tabLst>
              <a:defRPr/>
            </a:pPr>
            <a:r>
              <a:rPr lang="en-US" sz="2800" dirty="0" smtClean="0">
                <a:latin typeface="Calibri" pitchFamily="34" charset="0"/>
              </a:rPr>
              <a:t>		</a:t>
            </a:r>
            <a:r>
              <a:rPr lang="en-US" sz="2800" b="1" dirty="0" smtClean="0">
                <a:solidFill>
                  <a:schemeClr val="accent1"/>
                </a:solidFill>
                <a:latin typeface="Calibri" pitchFamily="34" charset="0"/>
              </a:rPr>
              <a:t>Factors driving toward an eventual tipping point…	</a:t>
            </a:r>
          </a:p>
        </p:txBody>
      </p:sp>
      <p:sp>
        <p:nvSpPr>
          <p:cNvPr id="8" name="Oval 7"/>
          <p:cNvSpPr/>
          <p:nvPr/>
        </p:nvSpPr>
        <p:spPr>
          <a:xfrm>
            <a:off x="5029200" y="609600"/>
            <a:ext cx="3810000" cy="990600"/>
          </a:xfrm>
          <a:prstGeom prst="ellipse">
            <a:avLst/>
          </a:prstGeom>
          <a:solidFill>
            <a:srgbClr val="0070C0"/>
          </a:solidFill>
          <a:ln cmpd="sng">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Performance</a:t>
            </a:r>
          </a:p>
          <a:p>
            <a:pPr algn="ctr"/>
            <a:r>
              <a:rPr lang="en-US" sz="2800" dirty="0" smtClean="0"/>
              <a:t>&amp; efficiency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 calcmode="lin" valueType="num">
                                      <p:cBhvr>
                                        <p:cTn id="7"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8"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9" dur="500"/>
                                        <p:tgtEl>
                                          <p:spTgt spid="4">
                                            <p:txEl>
                                              <p:pRg st="8" end="8"/>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295400"/>
            <a:ext cx="2590800" cy="556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152400"/>
            <a:ext cx="8001000" cy="1295400"/>
          </a:xfrm>
        </p:spPr>
        <p:txBody>
          <a:bodyPr>
            <a:normAutofit/>
          </a:bodyPr>
          <a:lstStyle/>
          <a:p>
            <a:r>
              <a:rPr lang="en-US" dirty="0" smtClean="0">
                <a:solidFill>
                  <a:srgbClr val="F8F8F8"/>
                </a:solidFill>
                <a:latin typeface="Calibri" pitchFamily="34" charset="0"/>
              </a:rPr>
              <a:t>Entry Level Market Opportunity</a:t>
            </a:r>
            <a:endParaRPr lang="en-US" dirty="0">
              <a:solidFill>
                <a:srgbClr val="F8F8F8"/>
              </a:solidFill>
              <a:latin typeface="Calibri" pitchFamily="34" charset="0"/>
            </a:endParaRPr>
          </a:p>
        </p:txBody>
      </p:sp>
      <p:sp>
        <p:nvSpPr>
          <p:cNvPr id="9" name="Rectangle 3"/>
          <p:cNvSpPr>
            <a:spLocks noGrp="1" noChangeArrowheads="1"/>
          </p:cNvSpPr>
          <p:nvPr>
            <p:ph idx="1"/>
          </p:nvPr>
        </p:nvSpPr>
        <p:spPr>
          <a:xfrm>
            <a:off x="2743200" y="1752600"/>
            <a:ext cx="6400800" cy="5105400"/>
          </a:xfrm>
        </p:spPr>
        <p:txBody>
          <a:bodyPr numCol="1">
            <a:noAutofit/>
          </a:bodyPr>
          <a:lstStyle/>
          <a:p>
            <a:pPr marL="0" lvl="2" indent="0">
              <a:lnSpc>
                <a:spcPct val="115000"/>
              </a:lnSpc>
              <a:spcBef>
                <a:spcPts val="0"/>
              </a:spcBef>
              <a:buClr>
                <a:srgbClr val="00B0F0"/>
              </a:buClr>
              <a:buSzPct val="90000"/>
              <a:buNone/>
            </a:pPr>
            <a:r>
              <a:rPr lang="en-US" sz="3000" b="1" dirty="0" smtClean="0">
                <a:solidFill>
                  <a:srgbClr val="0070C0"/>
                </a:solidFill>
                <a:latin typeface="Calibri" pitchFamily="34" charset="0"/>
              </a:rPr>
              <a:t>Commercial heat pump water heater</a:t>
            </a:r>
            <a:endParaRPr lang="en-US" sz="3000" dirty="0" smtClean="0">
              <a:solidFill>
                <a:srgbClr val="0070C0"/>
              </a:solidFill>
              <a:latin typeface="Calibri" pitchFamily="34" charset="0"/>
            </a:endParaRPr>
          </a:p>
          <a:p>
            <a:pPr marL="687388" lvl="1" indent="-346075">
              <a:spcBef>
                <a:spcPts val="0"/>
              </a:spcBef>
              <a:spcAft>
                <a:spcPts val="300"/>
              </a:spcAft>
              <a:buClr>
                <a:schemeClr val="tx1"/>
              </a:buClr>
              <a:buFont typeface="Calibri" pitchFamily="34" charset="0"/>
              <a:buChar char="•"/>
              <a:defRPr/>
            </a:pPr>
            <a:r>
              <a:rPr lang="en-US" sz="2600" dirty="0" smtClean="0">
                <a:latin typeface="Calibri" pitchFamily="34" charset="0"/>
              </a:rPr>
              <a:t>Reduces energy cost up to 80%</a:t>
            </a:r>
          </a:p>
          <a:p>
            <a:pPr marL="687388" lvl="1" indent="-346075">
              <a:spcBef>
                <a:spcPts val="0"/>
              </a:spcBef>
              <a:spcAft>
                <a:spcPts val="300"/>
              </a:spcAft>
              <a:buClr>
                <a:schemeClr val="tx1"/>
              </a:buClr>
              <a:buFont typeface="Calibri" pitchFamily="34" charset="0"/>
              <a:buChar char="•"/>
              <a:defRPr/>
            </a:pPr>
            <a:r>
              <a:rPr lang="en-US" sz="2600" dirty="0" smtClean="0">
                <a:latin typeface="Calibri" pitchFamily="34" charset="0"/>
              </a:rPr>
              <a:t>Provides “free cooling” as well</a:t>
            </a:r>
          </a:p>
          <a:p>
            <a:pPr marL="687388" lvl="1" indent="-346075">
              <a:spcBef>
                <a:spcPts val="0"/>
              </a:spcBef>
              <a:spcAft>
                <a:spcPts val="300"/>
              </a:spcAft>
              <a:buClr>
                <a:schemeClr val="tx1"/>
              </a:buClr>
              <a:buFont typeface="Calibri" pitchFamily="34" charset="0"/>
              <a:buChar char="•"/>
              <a:defRPr/>
            </a:pPr>
            <a:r>
              <a:rPr lang="en-US" sz="2600" dirty="0" smtClean="0">
                <a:latin typeface="Calibri" pitchFamily="34" charset="0"/>
              </a:rPr>
              <a:t>Payback in 2-4 years</a:t>
            </a:r>
          </a:p>
          <a:p>
            <a:pPr marL="687388" lvl="1" indent="-346075">
              <a:spcBef>
                <a:spcPts val="0"/>
              </a:spcBef>
              <a:spcAft>
                <a:spcPts val="300"/>
              </a:spcAft>
              <a:buClr>
                <a:schemeClr val="tx1"/>
              </a:buClr>
              <a:buFont typeface="Calibri" pitchFamily="34" charset="0"/>
              <a:buChar char="•"/>
              <a:defRPr/>
            </a:pPr>
            <a:r>
              <a:rPr lang="en-US" sz="2600" dirty="0" smtClean="0">
                <a:latin typeface="Calibri" pitchFamily="34" charset="0"/>
              </a:rPr>
              <a:t>High heating temperatures </a:t>
            </a:r>
          </a:p>
          <a:p>
            <a:pPr marL="687388" lvl="1" indent="-346075">
              <a:spcBef>
                <a:spcPts val="0"/>
              </a:spcBef>
              <a:spcAft>
                <a:spcPts val="300"/>
              </a:spcAft>
              <a:buClr>
                <a:schemeClr val="tx1"/>
              </a:buClr>
              <a:buFont typeface="Calibri" pitchFamily="34" charset="0"/>
              <a:buChar char="•"/>
              <a:defRPr/>
            </a:pPr>
            <a:r>
              <a:rPr lang="en-US" sz="2600" dirty="0" smtClean="0">
                <a:latin typeface="Calibri" pitchFamily="34" charset="0"/>
              </a:rPr>
              <a:t>Wide range of ambient conditions</a:t>
            </a:r>
          </a:p>
          <a:p>
            <a:pPr marL="687388" lvl="1" indent="-346075">
              <a:spcBef>
                <a:spcPts val="0"/>
              </a:spcBef>
              <a:spcAft>
                <a:spcPts val="300"/>
              </a:spcAft>
              <a:buClr>
                <a:schemeClr val="tx1"/>
              </a:buClr>
              <a:buFont typeface="Calibri" pitchFamily="34" charset="0"/>
              <a:buChar char="•"/>
              <a:defRPr/>
            </a:pPr>
            <a:r>
              <a:rPr lang="en-US" sz="2600" dirty="0" smtClean="0">
                <a:latin typeface="Calibri" pitchFamily="34" charset="0"/>
              </a:rPr>
              <a:t>Precise zone temperature control</a:t>
            </a:r>
          </a:p>
          <a:p>
            <a:pPr marL="687388" lvl="1" indent="-346075">
              <a:spcBef>
                <a:spcPts val="0"/>
              </a:spcBef>
              <a:spcAft>
                <a:spcPts val="300"/>
              </a:spcAft>
              <a:buClr>
                <a:schemeClr val="tx1"/>
              </a:buClr>
              <a:buFont typeface="Calibri" pitchFamily="34" charset="0"/>
              <a:buChar char="•"/>
              <a:defRPr/>
            </a:pPr>
            <a:r>
              <a:rPr lang="en-US" sz="2600" dirty="0" smtClean="0">
                <a:latin typeface="Calibri" pitchFamily="34" charset="0"/>
              </a:rPr>
              <a:t>Easy to install and service</a:t>
            </a:r>
          </a:p>
          <a:p>
            <a:pPr marL="687388" lvl="1" indent="-346075">
              <a:spcBef>
                <a:spcPts val="0"/>
              </a:spcBef>
              <a:spcAft>
                <a:spcPts val="300"/>
              </a:spcAft>
              <a:buClr>
                <a:schemeClr val="tx1"/>
              </a:buClr>
              <a:buFont typeface="Calibri" pitchFamily="34" charset="0"/>
              <a:buChar char="•"/>
              <a:defRPr/>
            </a:pPr>
            <a:r>
              <a:rPr lang="en-US" sz="2600" dirty="0" smtClean="0">
                <a:latin typeface="Calibri" pitchFamily="34" charset="0"/>
              </a:rPr>
              <a:t>No GHG emissions</a:t>
            </a:r>
          </a:p>
          <a:p>
            <a:pPr marL="1127697" lvl="2" indent="-346075">
              <a:spcBef>
                <a:spcPts val="0"/>
              </a:spcBef>
              <a:spcAft>
                <a:spcPts val="300"/>
              </a:spcAft>
              <a:buClr>
                <a:schemeClr val="tx1"/>
              </a:buClr>
              <a:buFont typeface="Calibri" pitchFamily="34" charset="0"/>
              <a:buChar char="•"/>
              <a:defRPr/>
            </a:pPr>
            <a:endParaRPr lang="en-US" dirty="0" smtClean="0">
              <a:latin typeface="Calibri" pitchFamily="34" charset="0"/>
            </a:endParaRPr>
          </a:p>
        </p:txBody>
      </p:sp>
      <p:pic>
        <p:nvPicPr>
          <p:cNvPr id="13" name="Picture 12" descr="laundromat.jpg"/>
          <p:cNvPicPr>
            <a:picLocks noChangeAspect="1"/>
          </p:cNvPicPr>
          <p:nvPr/>
        </p:nvPicPr>
        <p:blipFill>
          <a:blip r:embed="rId3" cstate="print"/>
          <a:srcRect t="13889" r="12500"/>
          <a:stretch>
            <a:fillRect/>
          </a:stretch>
        </p:blipFill>
        <p:spPr>
          <a:xfrm>
            <a:off x="76200" y="3124200"/>
            <a:ext cx="2438400" cy="1763486"/>
          </a:xfrm>
          <a:prstGeom prst="rect">
            <a:avLst/>
          </a:prstGeom>
          <a:effectLst>
            <a:outerShdw blurRad="50800" dist="38100" dir="2700000" algn="tl" rotWithShape="0">
              <a:prstClr val="black">
                <a:alpha val="40000"/>
              </a:prstClr>
            </a:outerShdw>
          </a:effectLst>
        </p:spPr>
      </p:pic>
      <p:pic>
        <p:nvPicPr>
          <p:cNvPr id="14" name="Picture 13" descr="restaurantkitchen-1024x768.jpg"/>
          <p:cNvPicPr>
            <a:picLocks noChangeAspect="1"/>
          </p:cNvPicPr>
          <p:nvPr/>
        </p:nvPicPr>
        <p:blipFill>
          <a:blip r:embed="rId4" cstate="print"/>
          <a:srcRect t="2778" r="12500" b="11111"/>
          <a:stretch>
            <a:fillRect/>
          </a:stretch>
        </p:blipFill>
        <p:spPr>
          <a:xfrm>
            <a:off x="76200" y="4953000"/>
            <a:ext cx="2438400" cy="1799771"/>
          </a:xfrm>
          <a:prstGeom prst="rect">
            <a:avLst/>
          </a:prstGeom>
          <a:effectLst>
            <a:outerShdw blurRad="50800" dist="38100" dir="2700000" algn="tl" rotWithShape="0">
              <a:prstClr val="black">
                <a:alpha val="40000"/>
              </a:prstClr>
            </a:outerShdw>
          </a:effectLst>
        </p:spPr>
      </p:pic>
      <p:pic>
        <p:nvPicPr>
          <p:cNvPr id="15" name="Picture 14" descr="Dishwashing sink.jpg"/>
          <p:cNvPicPr>
            <a:picLocks noChangeAspect="1"/>
          </p:cNvPicPr>
          <p:nvPr/>
        </p:nvPicPr>
        <p:blipFill>
          <a:blip r:embed="rId5" cstate="print"/>
          <a:srcRect t="3668" r="4878" b="956"/>
          <a:stretch>
            <a:fillRect/>
          </a:stretch>
        </p:blipFill>
        <p:spPr>
          <a:xfrm>
            <a:off x="76200" y="1447800"/>
            <a:ext cx="243840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001000" cy="1295400"/>
          </a:xfrm>
        </p:spPr>
        <p:txBody>
          <a:bodyPr>
            <a:normAutofit/>
          </a:bodyPr>
          <a:lstStyle/>
          <a:p>
            <a:r>
              <a:rPr lang="en-US" dirty="0" smtClean="0">
                <a:solidFill>
                  <a:srgbClr val="F8F8F8"/>
                </a:solidFill>
                <a:latin typeface="Calibri" pitchFamily="34" charset="0"/>
              </a:rPr>
              <a:t>Broad Market Applications</a:t>
            </a:r>
            <a:endParaRPr lang="en-US" dirty="0">
              <a:solidFill>
                <a:srgbClr val="F8F8F8"/>
              </a:solidFill>
              <a:latin typeface="Calibri" pitchFamily="34" charset="0"/>
            </a:endParaRPr>
          </a:p>
        </p:txBody>
      </p:sp>
      <p:pic>
        <p:nvPicPr>
          <p:cNvPr id="59394" name="Picture 2"/>
          <p:cNvPicPr>
            <a:picLocks noChangeAspect="1" noChangeArrowheads="1"/>
          </p:cNvPicPr>
          <p:nvPr/>
        </p:nvPicPr>
        <p:blipFill>
          <a:blip r:embed="rId3" cstate="print"/>
          <a:srcRect/>
          <a:stretch>
            <a:fillRect/>
          </a:stretch>
        </p:blipFill>
        <p:spPr bwMode="auto">
          <a:xfrm>
            <a:off x="228600" y="1524000"/>
            <a:ext cx="8664141" cy="4475163"/>
          </a:xfrm>
          <a:prstGeom prst="rect">
            <a:avLst/>
          </a:prstGeom>
          <a:noFill/>
          <a:ln w="9525" algn="in">
            <a:noFill/>
            <a:miter lim="800000"/>
            <a:headEnd/>
            <a:tailEnd/>
          </a:ln>
          <a:effectLst/>
        </p:spPr>
      </p:pic>
      <p:sp>
        <p:nvSpPr>
          <p:cNvPr id="59395" name="Text Box 3"/>
          <p:cNvSpPr txBox="1">
            <a:spLocks noChangeArrowheads="1"/>
          </p:cNvSpPr>
          <p:nvPr/>
        </p:nvSpPr>
        <p:spPr bwMode="auto">
          <a:xfrm>
            <a:off x="211797" y="4114800"/>
            <a:ext cx="2087297" cy="56607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cs typeface="Arial" pitchFamily="34" charset="0"/>
              </a:rPr>
              <a:t>Residential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9396" name="Text Box 4"/>
          <p:cNvSpPr txBox="1">
            <a:spLocks noChangeArrowheads="1"/>
          </p:cNvSpPr>
          <p:nvPr/>
        </p:nvSpPr>
        <p:spPr bwMode="auto">
          <a:xfrm>
            <a:off x="2286000" y="4724400"/>
            <a:ext cx="2168485" cy="56607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cs typeface="Arial" pitchFamily="34" charset="0"/>
              </a:rPr>
              <a:t>Commercial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9397" name="Text Box 5"/>
          <p:cNvSpPr txBox="1">
            <a:spLocks noChangeArrowheads="1"/>
          </p:cNvSpPr>
          <p:nvPr/>
        </p:nvSpPr>
        <p:spPr bwMode="auto">
          <a:xfrm>
            <a:off x="4419600" y="5334000"/>
            <a:ext cx="2016586" cy="56607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cs typeface="Arial" pitchFamily="34" charset="0"/>
              </a:rPr>
              <a:t>Industrial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9398" name="Text Box 6"/>
          <p:cNvSpPr txBox="1">
            <a:spLocks noChangeArrowheads="1"/>
          </p:cNvSpPr>
          <p:nvPr/>
        </p:nvSpPr>
        <p:spPr bwMode="auto">
          <a:xfrm>
            <a:off x="6553200" y="6019800"/>
            <a:ext cx="2286000" cy="56607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cs typeface="Arial" pitchFamily="34" charset="0"/>
              </a:rPr>
              <a:t>Mobile/Portable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d countries on white.jpg"/>
          <p:cNvPicPr>
            <a:picLocks noChangeAspect="1"/>
          </p:cNvPicPr>
          <p:nvPr/>
        </p:nvPicPr>
        <p:blipFill>
          <a:blip r:embed="rId3" cstate="print">
            <a:duotone>
              <a:schemeClr val="bg2">
                <a:shade val="45000"/>
                <a:satMod val="135000"/>
              </a:schemeClr>
              <a:prstClr val="white"/>
            </a:duotone>
          </a:blip>
          <a:srcRect l="5814" r="16715" b="9302"/>
          <a:stretch>
            <a:fillRect/>
          </a:stretch>
        </p:blipFill>
        <p:spPr>
          <a:xfrm>
            <a:off x="4031673" y="2667000"/>
            <a:ext cx="5112327" cy="3429000"/>
          </a:xfrm>
          <a:prstGeom prst="rect">
            <a:avLst/>
          </a:prstGeom>
          <a:effectLst>
            <a:softEdge rad="635000"/>
          </a:effectLst>
        </p:spPr>
      </p:pic>
      <p:sp>
        <p:nvSpPr>
          <p:cNvPr id="2" name="Title 1"/>
          <p:cNvSpPr>
            <a:spLocks noGrp="1"/>
          </p:cNvSpPr>
          <p:nvPr>
            <p:ph type="title"/>
          </p:nvPr>
        </p:nvSpPr>
        <p:spPr>
          <a:xfrm>
            <a:off x="381000" y="152400"/>
            <a:ext cx="8001000" cy="1295400"/>
          </a:xfrm>
        </p:spPr>
        <p:txBody>
          <a:bodyPr>
            <a:normAutofit/>
          </a:bodyPr>
          <a:lstStyle/>
          <a:p>
            <a:r>
              <a:rPr lang="en-US" dirty="0" smtClean="0">
                <a:solidFill>
                  <a:srgbClr val="F8F8F8"/>
                </a:solidFill>
                <a:latin typeface="Calibri" pitchFamily="34" charset="0"/>
              </a:rPr>
              <a:t>ATMOsphere 2010</a:t>
            </a:r>
            <a:endParaRPr lang="en-US" dirty="0">
              <a:solidFill>
                <a:srgbClr val="F8F8F8"/>
              </a:solidFill>
              <a:latin typeface="Calibri" pitchFamily="34" charset="0"/>
            </a:endParaRPr>
          </a:p>
        </p:txBody>
      </p:sp>
      <p:sp>
        <p:nvSpPr>
          <p:cNvPr id="4" name="Rectangle 3"/>
          <p:cNvSpPr>
            <a:spLocks noGrp="1" noChangeArrowheads="1"/>
          </p:cNvSpPr>
          <p:nvPr>
            <p:ph idx="1"/>
          </p:nvPr>
        </p:nvSpPr>
        <p:spPr>
          <a:xfrm>
            <a:off x="304800" y="1600200"/>
            <a:ext cx="8001000" cy="5105400"/>
          </a:xfrm>
        </p:spPr>
        <p:txBody>
          <a:bodyPr numCol="1">
            <a:noAutofit/>
          </a:bodyPr>
          <a:lstStyle/>
          <a:p>
            <a:pPr marL="0" lvl="2" indent="0">
              <a:lnSpc>
                <a:spcPct val="115000"/>
              </a:lnSpc>
              <a:spcBef>
                <a:spcPts val="0"/>
              </a:spcBef>
              <a:buClr>
                <a:srgbClr val="00B0F0"/>
              </a:buClr>
              <a:buSzPct val="90000"/>
              <a:buNone/>
            </a:pPr>
            <a:r>
              <a:rPr lang="en-US" sz="3600" b="1" dirty="0" smtClean="0">
                <a:solidFill>
                  <a:srgbClr val="0070C0"/>
                </a:solidFill>
                <a:latin typeface="Calibri" pitchFamily="34" charset="0"/>
              </a:rPr>
              <a:t>Shared Mission</a:t>
            </a:r>
            <a:endParaRPr lang="en-US" sz="3600" dirty="0" smtClean="0">
              <a:solidFill>
                <a:srgbClr val="0070C0"/>
              </a:solidFill>
              <a:latin typeface="Calibri" pitchFamily="34" charset="0"/>
            </a:endParaRPr>
          </a:p>
          <a:p>
            <a:pPr marL="460375" indent="-204788">
              <a:spcAft>
                <a:spcPts val="300"/>
              </a:spcAft>
              <a:buClr>
                <a:schemeClr val="tx1"/>
              </a:buClr>
              <a:buSzPct val="90000"/>
              <a:buFont typeface="Calibri" pitchFamily="34" charset="0"/>
              <a:buChar char="•"/>
              <a:defRPr/>
            </a:pPr>
            <a:r>
              <a:rPr lang="en-US" sz="2800" dirty="0" smtClean="0">
                <a:latin typeface="Calibri" pitchFamily="34" charset="0"/>
              </a:rPr>
              <a:t>Promote natural refrigerants</a:t>
            </a:r>
          </a:p>
          <a:p>
            <a:pPr marL="460375" indent="-204788">
              <a:spcAft>
                <a:spcPts val="300"/>
              </a:spcAft>
              <a:buClr>
                <a:schemeClr val="tx1"/>
              </a:buClr>
              <a:buSzPct val="90000"/>
              <a:buFont typeface="Calibri" pitchFamily="34" charset="0"/>
              <a:buChar char="•"/>
              <a:defRPr/>
            </a:pPr>
            <a:r>
              <a:rPr lang="en-US" sz="2800" dirty="0" smtClean="0">
                <a:latin typeface="Calibri" pitchFamily="34" charset="0"/>
              </a:rPr>
              <a:t>Reduce energy consumption &amp; GHG</a:t>
            </a:r>
          </a:p>
          <a:p>
            <a:pPr marL="460375" indent="-204788">
              <a:spcAft>
                <a:spcPts val="300"/>
              </a:spcAft>
              <a:buClr>
                <a:schemeClr val="tx1"/>
              </a:buClr>
              <a:buSzPct val="90000"/>
              <a:buFont typeface="Calibri" pitchFamily="34" charset="0"/>
              <a:buChar char="•"/>
              <a:defRPr/>
            </a:pPr>
            <a:r>
              <a:rPr lang="en-US" sz="2800" dirty="0" smtClean="0">
                <a:latin typeface="Calibri" pitchFamily="34" charset="0"/>
              </a:rPr>
              <a:t>Shorten time to market</a:t>
            </a:r>
          </a:p>
          <a:p>
            <a:pPr marL="460375" indent="-204788">
              <a:spcAft>
                <a:spcPts val="300"/>
              </a:spcAft>
              <a:buClr>
                <a:schemeClr val="tx1"/>
              </a:buClr>
              <a:buSzPct val="90000"/>
              <a:buFont typeface="Calibri" pitchFamily="34" charset="0"/>
              <a:buChar char="•"/>
              <a:defRPr/>
            </a:pPr>
            <a:r>
              <a:rPr lang="en-US" sz="2800" dirty="0" smtClean="0">
                <a:latin typeface="Calibri" pitchFamily="34" charset="0"/>
              </a:rPr>
              <a:t>Accelerate market adoption</a:t>
            </a:r>
          </a:p>
          <a:p>
            <a:pPr marL="0" lvl="2" indent="0">
              <a:lnSpc>
                <a:spcPct val="115000"/>
              </a:lnSpc>
              <a:spcBef>
                <a:spcPts val="0"/>
              </a:spcBef>
              <a:buClr>
                <a:srgbClr val="00B0F0"/>
              </a:buClr>
              <a:buSzPct val="90000"/>
              <a:buNone/>
            </a:pPr>
            <a:r>
              <a:rPr lang="en-US" sz="3600" b="1" dirty="0" smtClean="0">
                <a:solidFill>
                  <a:srgbClr val="0070C0"/>
                </a:solidFill>
                <a:latin typeface="Calibri" pitchFamily="34" charset="0"/>
              </a:rPr>
              <a:t>EcoThermics Solution</a:t>
            </a:r>
          </a:p>
          <a:p>
            <a:pPr marL="460375" indent="-204788">
              <a:spcAft>
                <a:spcPts val="300"/>
              </a:spcAft>
              <a:buClr>
                <a:schemeClr val="tx1"/>
              </a:buClr>
              <a:buSzPct val="90000"/>
              <a:buFont typeface="Calibri" pitchFamily="34" charset="0"/>
              <a:buChar char="•"/>
              <a:defRPr/>
            </a:pPr>
            <a:r>
              <a:rPr lang="en-US" sz="2800" dirty="0" smtClean="0">
                <a:latin typeface="Calibri" pitchFamily="34" charset="0"/>
              </a:rPr>
              <a:t>Natural refrigerant compressor</a:t>
            </a:r>
          </a:p>
          <a:p>
            <a:pPr marL="460375" indent="-204788">
              <a:spcAft>
                <a:spcPts val="300"/>
              </a:spcAft>
              <a:buClr>
                <a:schemeClr val="tx1"/>
              </a:buClr>
              <a:buSzPct val="90000"/>
              <a:buFont typeface="Calibri" pitchFamily="34" charset="0"/>
              <a:buChar char="•"/>
              <a:defRPr/>
            </a:pPr>
            <a:r>
              <a:rPr lang="en-US" sz="2800" dirty="0" smtClean="0">
                <a:latin typeface="Calibri" pitchFamily="34" charset="0"/>
              </a:rPr>
              <a:t>Significantly improves </a:t>
            </a:r>
            <a:r>
              <a:rPr lang="en-US" sz="2800" dirty="0" smtClean="0">
                <a:latin typeface="Calibri" pitchFamily="34" charset="0"/>
              </a:rPr>
              <a:t>performance </a:t>
            </a:r>
            <a:r>
              <a:rPr lang="en-US" sz="2800" dirty="0" smtClean="0">
                <a:latin typeface="Calibri" pitchFamily="34" charset="0"/>
              </a:rPr>
              <a:t>of heat pumps</a:t>
            </a:r>
          </a:p>
          <a:p>
            <a:pPr marL="460375" indent="-204788">
              <a:spcAft>
                <a:spcPts val="300"/>
              </a:spcAft>
              <a:buClr>
                <a:schemeClr val="tx1"/>
              </a:buClr>
              <a:buSzPct val="90000"/>
              <a:buFont typeface="Calibri" pitchFamily="34" charset="0"/>
              <a:buChar char="•"/>
              <a:defRPr/>
            </a:pPr>
            <a:r>
              <a:rPr lang="en-US" sz="2800" dirty="0" smtClean="0">
                <a:latin typeface="Calibri" pitchFamily="34" charset="0"/>
              </a:rPr>
              <a:t>Environmentally sustainable</a:t>
            </a:r>
          </a:p>
          <a:p>
            <a:pPr marL="460375" indent="-204788">
              <a:spcAft>
                <a:spcPts val="300"/>
              </a:spcAft>
              <a:buClr>
                <a:schemeClr val="tx1"/>
              </a:buClr>
              <a:buSzPct val="90000"/>
              <a:buFont typeface="Calibri" pitchFamily="34" charset="0"/>
              <a:buChar char="•"/>
              <a:defRPr/>
            </a:pPr>
            <a:endParaRPr lang="en-US" dirty="0" smtClean="0">
              <a:latin typeface="Calibri" pitchFamily="34" charset="0"/>
            </a:endParaRPr>
          </a:p>
        </p:txBody>
      </p:sp>
      <p:pic>
        <p:nvPicPr>
          <p:cNvPr id="5" name="Picture 4" descr="Logo.png"/>
          <p:cNvPicPr>
            <a:picLocks noChangeAspect="1"/>
          </p:cNvPicPr>
          <p:nvPr/>
        </p:nvPicPr>
        <p:blipFill>
          <a:blip r:embed="rId4" cstate="print"/>
          <a:stretch>
            <a:fillRect/>
          </a:stretch>
        </p:blipFill>
        <p:spPr>
          <a:xfrm>
            <a:off x="7010400" y="228600"/>
            <a:ext cx="1758877"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33400" y="152400"/>
            <a:ext cx="8496300" cy="1295400"/>
          </a:xfrm>
        </p:spPr>
        <p:txBody>
          <a:bodyPr>
            <a:normAutofit/>
          </a:bodyPr>
          <a:lstStyle/>
          <a:p>
            <a:pPr>
              <a:defRPr/>
            </a:pPr>
            <a:r>
              <a:rPr lang="en-US" dirty="0" smtClean="0">
                <a:solidFill>
                  <a:schemeClr val="bg2"/>
                </a:solidFill>
                <a:latin typeface="Calibri" pitchFamily="34" charset="0"/>
              </a:rPr>
              <a:t>Barriers to Adoption	</a:t>
            </a:r>
            <a:endParaRPr lang="en-US" dirty="0" smtClean="0">
              <a:solidFill>
                <a:schemeClr val="tx1"/>
              </a:solidFill>
              <a:latin typeface="Calibri" pitchFamily="34" charset="0"/>
            </a:endParaRPr>
          </a:p>
        </p:txBody>
      </p:sp>
      <p:sp>
        <p:nvSpPr>
          <p:cNvPr id="9" name="Slide Number Placeholder 8"/>
          <p:cNvSpPr>
            <a:spLocks noGrp="1"/>
          </p:cNvSpPr>
          <p:nvPr>
            <p:ph type="sldNum" sz="quarter" idx="12"/>
          </p:nvPr>
        </p:nvSpPr>
        <p:spPr/>
        <p:txBody>
          <a:bodyPr>
            <a:normAutofit/>
          </a:bodyPr>
          <a:lstStyle/>
          <a:p>
            <a:fld id="{9526D1E2-3EA7-4C17-97BA-14756E8C7AB6}" type="slidenum">
              <a:rPr lang="en-US" smtClean="0"/>
              <a:pPr/>
              <a:t>20</a:t>
            </a:fld>
            <a:endParaRPr lang="en-US" dirty="0"/>
          </a:p>
        </p:txBody>
      </p:sp>
      <p:pic>
        <p:nvPicPr>
          <p:cNvPr id="8" name="Picture 7" descr="Logo.png"/>
          <p:cNvPicPr>
            <a:picLocks noChangeAspect="1"/>
          </p:cNvPicPr>
          <p:nvPr/>
        </p:nvPicPr>
        <p:blipFill>
          <a:blip r:embed="rId3" cstate="print"/>
          <a:stretch>
            <a:fillRect/>
          </a:stretch>
        </p:blipFill>
        <p:spPr>
          <a:xfrm>
            <a:off x="7010400" y="304800"/>
            <a:ext cx="1758877" cy="914400"/>
          </a:xfrm>
          <a:prstGeom prst="rect">
            <a:avLst/>
          </a:prstGeom>
        </p:spPr>
      </p:pic>
      <p:pic>
        <p:nvPicPr>
          <p:cNvPr id="61444" name="Picture 4" descr="http://spoonballsports.com/Blazer/Hurdles/Hurdl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1146178"/>
            <a:ext cx="10134600" cy="6169022"/>
          </a:xfrm>
          <a:prstGeom prst="rect">
            <a:avLst/>
          </a:prstGeom>
          <a:noFill/>
        </p:spPr>
      </p:pic>
      <p:sp>
        <p:nvSpPr>
          <p:cNvPr id="10" name="Rectangle 9"/>
          <p:cNvSpPr/>
          <p:nvPr/>
        </p:nvSpPr>
        <p:spPr>
          <a:xfrm>
            <a:off x="1371600" y="2133600"/>
            <a:ext cx="5562600" cy="3639458"/>
          </a:xfrm>
          <a:prstGeom prst="rect">
            <a:avLst/>
          </a:prstGeom>
        </p:spPr>
        <p:txBody>
          <a:bodyPr wrap="square">
            <a:spAutoFit/>
          </a:bodyPr>
          <a:lstStyle/>
          <a:p>
            <a:pPr marL="687388" lvl="1" indent="-346075">
              <a:spcBef>
                <a:spcPts val="0"/>
              </a:spcBef>
              <a:spcAft>
                <a:spcPts val="300"/>
              </a:spcAft>
              <a:buClr>
                <a:schemeClr val="tx1"/>
              </a:buClr>
              <a:buFont typeface="Calibri" pitchFamily="34" charset="0"/>
              <a:buChar char="•"/>
              <a:defRPr/>
            </a:pPr>
            <a:r>
              <a:rPr lang="en-US" sz="2400" dirty="0" smtClean="0">
                <a:latin typeface="Calibri" pitchFamily="34" charset="0"/>
              </a:rPr>
              <a:t>U.S. governmental legislation still several years behind Europe/Japan</a:t>
            </a:r>
          </a:p>
          <a:p>
            <a:pPr marL="687388" lvl="1" indent="-346075">
              <a:spcBef>
                <a:spcPts val="0"/>
              </a:spcBef>
              <a:spcAft>
                <a:spcPts val="300"/>
              </a:spcAft>
              <a:buClr>
                <a:schemeClr val="tx1"/>
              </a:buClr>
              <a:buFont typeface="Calibri" pitchFamily="34" charset="0"/>
              <a:buChar char="•"/>
              <a:defRPr/>
            </a:pPr>
            <a:r>
              <a:rPr lang="en-US" sz="2400" dirty="0" smtClean="0">
                <a:latin typeface="Calibri" pitchFamily="34" charset="0"/>
              </a:rPr>
              <a:t>New technology costs more initially</a:t>
            </a:r>
          </a:p>
          <a:p>
            <a:pPr marL="687388" lvl="1" indent="-346075">
              <a:spcBef>
                <a:spcPts val="0"/>
              </a:spcBef>
              <a:spcAft>
                <a:spcPts val="300"/>
              </a:spcAft>
              <a:buClr>
                <a:schemeClr val="tx1"/>
              </a:buClr>
              <a:buFont typeface="Calibri" pitchFamily="34" charset="0"/>
              <a:buChar char="•"/>
              <a:defRPr/>
            </a:pPr>
            <a:r>
              <a:rPr lang="en-US" sz="2400" dirty="0" smtClean="0">
                <a:latin typeface="Calibri" pitchFamily="34" charset="0"/>
              </a:rPr>
              <a:t>Lack of knowledge by customers and distribution channel</a:t>
            </a:r>
          </a:p>
          <a:p>
            <a:pPr marL="687388" lvl="1" indent="-346075">
              <a:spcBef>
                <a:spcPts val="0"/>
              </a:spcBef>
              <a:spcAft>
                <a:spcPts val="300"/>
              </a:spcAft>
              <a:buClr>
                <a:schemeClr val="tx1"/>
              </a:buClr>
              <a:buFont typeface="Calibri" pitchFamily="34" charset="0"/>
              <a:buChar char="•"/>
              <a:defRPr/>
            </a:pPr>
            <a:r>
              <a:rPr lang="en-US" sz="2400" dirty="0" smtClean="0">
                <a:latin typeface="Calibri" pitchFamily="34" charset="0"/>
              </a:rPr>
              <a:t>Inertia of current technologies &amp; widespread resistance to change</a:t>
            </a:r>
          </a:p>
          <a:p>
            <a:pPr marL="687388" lvl="1" indent="-346075">
              <a:spcBef>
                <a:spcPts val="0"/>
              </a:spcBef>
              <a:spcAft>
                <a:spcPts val="300"/>
              </a:spcAft>
              <a:buClr>
                <a:schemeClr val="tx1"/>
              </a:buClr>
              <a:buFont typeface="Calibri" pitchFamily="34" charset="0"/>
              <a:buChar char="•"/>
              <a:defRPr/>
            </a:pPr>
            <a:r>
              <a:rPr lang="en-US" sz="2400" dirty="0" smtClean="0">
                <a:latin typeface="Calibri" pitchFamily="34" charset="0"/>
              </a:rPr>
              <a:t>CO</a:t>
            </a:r>
            <a:r>
              <a:rPr lang="en-US" sz="2400" baseline="-25000" dirty="0" smtClean="0">
                <a:latin typeface="Calibri" pitchFamily="34" charset="0"/>
              </a:rPr>
              <a:t>2</a:t>
            </a:r>
            <a:r>
              <a:rPr lang="en-US" sz="2400" dirty="0" smtClean="0">
                <a:latin typeface="Calibri" pitchFamily="34" charset="0"/>
              </a:rPr>
              <a:t> slightly less efficient at cooling</a:t>
            </a:r>
          </a:p>
          <a:p>
            <a:pPr marL="687388" lvl="1" indent="-346075">
              <a:spcBef>
                <a:spcPts val="0"/>
              </a:spcBef>
              <a:spcAft>
                <a:spcPts val="300"/>
              </a:spcAft>
              <a:buClr>
                <a:schemeClr val="tx1"/>
              </a:buClr>
              <a:buFont typeface="Calibri" pitchFamily="34" charset="0"/>
              <a:buChar char="•"/>
              <a:defRPr/>
            </a:pPr>
            <a:endParaRPr lang="en-US" sz="2600" dirty="0" smtClean="0">
              <a:latin typeface="Calibri" pitchFamily="34" charset="0"/>
            </a:endParaRPr>
          </a:p>
        </p:txBody>
      </p:sp>
      <p:sp>
        <p:nvSpPr>
          <p:cNvPr id="11" name="TextBox 10"/>
          <p:cNvSpPr txBox="1"/>
          <p:nvPr/>
        </p:nvSpPr>
        <p:spPr>
          <a:xfrm>
            <a:off x="2362200" y="5943600"/>
            <a:ext cx="6096000" cy="584775"/>
          </a:xfrm>
          <a:prstGeom prst="rect">
            <a:avLst/>
          </a:prstGeom>
          <a:noFill/>
        </p:spPr>
        <p:txBody>
          <a:bodyPr wrap="square" rtlCol="0">
            <a:spAutoFit/>
          </a:bodyPr>
          <a:lstStyle/>
          <a:p>
            <a:r>
              <a:rPr lang="en-US" sz="3200" b="1" i="1" dirty="0" smtClean="0">
                <a:solidFill>
                  <a:srgbClr val="0070C0"/>
                </a:solidFill>
                <a:latin typeface="Calibri" pitchFamily="34" charset="0"/>
              </a:rPr>
              <a:t>…simply hurdles to be overcome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adelaidehillswine.com.au/images/Green%20leaf%20.jpg"/>
          <p:cNvPicPr>
            <a:picLocks noChangeAspect="1" noChangeArrowheads="1"/>
          </p:cNvPicPr>
          <p:nvPr/>
        </p:nvPicPr>
        <p:blipFill>
          <a:blip r:embed="rId3" cstate="print">
            <a:clrChange>
              <a:clrFrom>
                <a:srgbClr val="F5F5F6"/>
              </a:clrFrom>
              <a:clrTo>
                <a:srgbClr val="F5F5F6">
                  <a:alpha val="0"/>
                </a:srgbClr>
              </a:clrTo>
            </a:clrChange>
          </a:blip>
          <a:srcRect b="19680"/>
          <a:stretch>
            <a:fillRect/>
          </a:stretch>
        </p:blipFill>
        <p:spPr bwMode="auto">
          <a:xfrm>
            <a:off x="5791200" y="4955941"/>
            <a:ext cx="3352800" cy="1902060"/>
          </a:xfrm>
          <a:prstGeom prst="rect">
            <a:avLst/>
          </a:prstGeom>
          <a:noFill/>
        </p:spPr>
      </p:pic>
      <p:sp>
        <p:nvSpPr>
          <p:cNvPr id="2" name="Title 1"/>
          <p:cNvSpPr>
            <a:spLocks noGrp="1"/>
          </p:cNvSpPr>
          <p:nvPr>
            <p:ph type="title"/>
          </p:nvPr>
        </p:nvSpPr>
        <p:spPr>
          <a:xfrm>
            <a:off x="228600" y="304800"/>
            <a:ext cx="8229600" cy="1252728"/>
          </a:xfrm>
        </p:spPr>
        <p:txBody>
          <a:bodyPr/>
          <a:lstStyle/>
          <a:p>
            <a:r>
              <a:rPr lang="en-US" dirty="0" smtClean="0"/>
              <a:t>Prompting Change…</a:t>
            </a:r>
            <a:endParaRPr lang="en-US" dirty="0"/>
          </a:p>
        </p:txBody>
      </p:sp>
      <p:sp>
        <p:nvSpPr>
          <p:cNvPr id="4" name="Rectangle 3"/>
          <p:cNvSpPr>
            <a:spLocks noGrp="1" noChangeArrowheads="1"/>
          </p:cNvSpPr>
          <p:nvPr>
            <p:ph idx="1"/>
          </p:nvPr>
        </p:nvSpPr>
        <p:spPr>
          <a:xfrm>
            <a:off x="762000" y="1447800"/>
            <a:ext cx="7696200" cy="5105400"/>
          </a:xfrm>
        </p:spPr>
        <p:txBody>
          <a:bodyPr numCol="1">
            <a:noAutofit/>
          </a:bodyPr>
          <a:lstStyle/>
          <a:p>
            <a:pPr>
              <a:lnSpc>
                <a:spcPct val="115000"/>
              </a:lnSpc>
              <a:spcBef>
                <a:spcPts val="600"/>
              </a:spcBef>
              <a:buClr>
                <a:schemeClr val="tx1"/>
              </a:buClr>
              <a:buSzPct val="90000"/>
              <a:buNone/>
            </a:pPr>
            <a:r>
              <a:rPr lang="en-US" sz="3600" b="1" dirty="0" smtClean="0">
                <a:solidFill>
                  <a:srgbClr val="0070C0"/>
                </a:solidFill>
                <a:latin typeface="Calibri" pitchFamily="34" charset="0"/>
              </a:rPr>
              <a:t>Speed to Market - 7 Key Elements:</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Proven technology &amp; integrated system solutions</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Critical alliances and partnerships</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Highly leveraged supply chain</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Unquestionably convincing value proposition</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Market ripe for new paradigms</a:t>
            </a:r>
          </a:p>
          <a:p>
            <a:pPr marL="457200" indent="-342900">
              <a:spcBef>
                <a:spcPts val="0"/>
              </a:spcBef>
              <a:spcAft>
                <a:spcPts val="600"/>
              </a:spcAft>
              <a:buClr>
                <a:schemeClr val="tx1"/>
              </a:buClr>
              <a:buSzPct val="90000"/>
              <a:buFont typeface="+mj-lt"/>
              <a:buAutoNum type="arabicPeriod"/>
              <a:defRPr/>
            </a:pPr>
            <a:r>
              <a:rPr lang="en-US" sz="2800" b="1" dirty="0" smtClean="0">
                <a:latin typeface="Calibri" pitchFamily="34" charset="0"/>
              </a:rPr>
              <a:t>Supportive governmental policies and practices</a:t>
            </a:r>
          </a:p>
          <a:p>
            <a:pPr marL="457200" indent="-342900">
              <a:spcBef>
                <a:spcPts val="0"/>
              </a:spcBef>
              <a:spcAft>
                <a:spcPts val="600"/>
              </a:spcAft>
              <a:buClr>
                <a:schemeClr val="tx1"/>
              </a:buClr>
              <a:buSzPct val="90000"/>
              <a:buFont typeface="+mj-lt"/>
              <a:buAutoNum type="arabicPeriod"/>
              <a:defRPr/>
            </a:pPr>
            <a:r>
              <a:rPr lang="en-US" sz="2800" b="1" dirty="0" smtClean="0">
                <a:latin typeface="Calibri" pitchFamily="34" charset="0"/>
              </a:rPr>
              <a:t>Education of distribution channel and end user</a:t>
            </a:r>
          </a:p>
          <a:p>
            <a:pPr marL="457200" indent="-342900">
              <a:spcBef>
                <a:spcPts val="0"/>
              </a:spcBef>
              <a:buClr>
                <a:schemeClr val="tx1"/>
              </a:buClr>
              <a:buSzPct val="90000"/>
              <a:buFont typeface="+mj-lt"/>
              <a:buAutoNum type="arabicPeriod"/>
              <a:defRPr/>
            </a:pPr>
            <a:endParaRPr lang="en-US" sz="1800" dirty="0" smtClean="0">
              <a:latin typeface="Calibri" pitchFamily="34" charset="0"/>
            </a:endParaRPr>
          </a:p>
        </p:txBody>
      </p:sp>
      <p:pic>
        <p:nvPicPr>
          <p:cNvPr id="5" name="Picture 4" descr="Logo.png"/>
          <p:cNvPicPr>
            <a:picLocks noChangeAspect="1"/>
          </p:cNvPicPr>
          <p:nvPr/>
        </p:nvPicPr>
        <p:blipFill>
          <a:blip r:embed="rId4" cstate="print"/>
          <a:stretch>
            <a:fillRect/>
          </a:stretch>
        </p:blipFill>
        <p:spPr>
          <a:xfrm>
            <a:off x="7010400" y="304800"/>
            <a:ext cx="1758877"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withEffect">
                                  <p:stCondLst>
                                    <p:cond delay="0"/>
                                  </p:stCondLst>
                                  <p:iterate type="lt">
                                    <p:tmPct val="4000"/>
                                  </p:iterate>
                                  <p:childTnLst>
                                    <p:set>
                                      <p:cBhvr override="childStyle">
                                        <p:cTn id="6" dur="500" fill="hold"/>
                                        <p:tgtEl>
                                          <p:spTgt spid="4">
                                            <p:txEl>
                                              <p:pRg st="6" end="6"/>
                                            </p:txEl>
                                          </p:spTgt>
                                        </p:tgtEl>
                                        <p:attrNameLst>
                                          <p:attrName>style.color</p:attrName>
                                        </p:attrNameLst>
                                      </p:cBhvr>
                                      <p:to>
                                        <p:clrVal>
                                          <a:schemeClr val="accent1"/>
                                        </p:clrVal>
                                      </p:to>
                                    </p:set>
                                    <p:set>
                                      <p:cBhvr>
                                        <p:cTn id="7" dur="500" fill="hold"/>
                                        <p:tgtEl>
                                          <p:spTgt spid="4">
                                            <p:txEl>
                                              <p:pRg st="6" end="6"/>
                                            </p:txEl>
                                          </p:spTgt>
                                        </p:tgtEl>
                                        <p:attrNameLst>
                                          <p:attrName>fillcolor</p:attrName>
                                        </p:attrNameLst>
                                      </p:cBhvr>
                                      <p:to>
                                        <p:clrVal>
                                          <a:schemeClr val="accent1"/>
                                        </p:clrVal>
                                      </p:to>
                                    </p:set>
                                    <p:set>
                                      <p:cBhvr>
                                        <p:cTn id="8" dur="500" fill="hold"/>
                                        <p:tgtEl>
                                          <p:spTgt spid="4">
                                            <p:txEl>
                                              <p:pRg st="6" end="6"/>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4">
                                            <p:txEl>
                                              <p:pRg st="7" end="7"/>
                                            </p:txEl>
                                          </p:spTgt>
                                        </p:tgtEl>
                                        <p:attrNameLst>
                                          <p:attrName>style.color</p:attrName>
                                        </p:attrNameLst>
                                      </p:cBhvr>
                                      <p:to>
                                        <p:clrVal>
                                          <a:schemeClr val="accent1"/>
                                        </p:clrVal>
                                      </p:to>
                                    </p:set>
                                    <p:set>
                                      <p:cBhvr>
                                        <p:cTn id="11" dur="500" fill="hold"/>
                                        <p:tgtEl>
                                          <p:spTgt spid="4">
                                            <p:txEl>
                                              <p:pRg st="7" end="7"/>
                                            </p:txEl>
                                          </p:spTgt>
                                        </p:tgtEl>
                                        <p:attrNameLst>
                                          <p:attrName>fillcolor</p:attrName>
                                        </p:attrNameLst>
                                      </p:cBhvr>
                                      <p:to>
                                        <p:clrVal>
                                          <a:schemeClr val="accent1"/>
                                        </p:clrVal>
                                      </p:to>
                                    </p:set>
                                    <p:set>
                                      <p:cBhvr>
                                        <p:cTn id="12" dur="500" fill="hold"/>
                                        <p:tgtEl>
                                          <p:spTgt spid="4">
                                            <p:txEl>
                                              <p:pRg st="7" end="7"/>
                                            </p:txEl>
                                          </p:spTgt>
                                        </p:tgtEl>
                                        <p:attrNameLst>
                                          <p:attrName>fill.type</p:attrName>
                                        </p:attrNameLst>
                                      </p:cBhvr>
                                      <p:to>
                                        <p:strVal val="solid"/>
                                      </p:to>
                                    </p:set>
                                  </p:childTnLst>
                                </p:cTn>
                              </p:par>
                              <p:par>
                                <p:cTn id="13" presetID="10" presetClass="exit" presetSubtype="0" fill="hold" nodeType="withEffect">
                                  <p:stCondLst>
                                    <p:cond delay="0"/>
                                  </p:stCondLst>
                                  <p:childTnLst>
                                    <p:animEffect transition="out" filter="fade">
                                      <p:cBhvr>
                                        <p:cTn id="14" dur="2000"/>
                                        <p:tgtEl>
                                          <p:spTgt spid="4">
                                            <p:txEl>
                                              <p:pRg st="1" end="1"/>
                                            </p:txEl>
                                          </p:spTgt>
                                        </p:tgtEl>
                                      </p:cBhvr>
                                    </p:animEffect>
                                    <p:set>
                                      <p:cBhvr>
                                        <p:cTn id="15" dur="1" fill="hold">
                                          <p:stCondLst>
                                            <p:cond delay="1999"/>
                                          </p:stCondLst>
                                        </p:cTn>
                                        <p:tgtEl>
                                          <p:spTgt spid="4">
                                            <p:txEl>
                                              <p:pRg st="1" end="1"/>
                                            </p:txEl>
                                          </p:spTgt>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4">
                                            <p:txEl>
                                              <p:pRg st="2" end="2"/>
                                            </p:txEl>
                                          </p:spTgt>
                                        </p:tgtEl>
                                      </p:cBhvr>
                                    </p:animEffect>
                                    <p:set>
                                      <p:cBhvr>
                                        <p:cTn id="18" dur="1" fill="hold">
                                          <p:stCondLst>
                                            <p:cond delay="1999"/>
                                          </p:stCondLst>
                                        </p:cTn>
                                        <p:tgtEl>
                                          <p:spTgt spid="4">
                                            <p:txEl>
                                              <p:pRg st="2" end="2"/>
                                            </p:txEl>
                                          </p:spTgt>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000"/>
                                        <p:tgtEl>
                                          <p:spTgt spid="4">
                                            <p:txEl>
                                              <p:pRg st="3" end="3"/>
                                            </p:txEl>
                                          </p:spTgt>
                                        </p:tgtEl>
                                      </p:cBhvr>
                                    </p:animEffect>
                                    <p:set>
                                      <p:cBhvr>
                                        <p:cTn id="21" dur="1" fill="hold">
                                          <p:stCondLst>
                                            <p:cond delay="1999"/>
                                          </p:stCondLst>
                                        </p:cTn>
                                        <p:tgtEl>
                                          <p:spTgt spid="4">
                                            <p:txEl>
                                              <p:pRg st="3" end="3"/>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000"/>
                                        <p:tgtEl>
                                          <p:spTgt spid="4">
                                            <p:txEl>
                                              <p:pRg st="4" end="4"/>
                                            </p:txEl>
                                          </p:spTgt>
                                        </p:tgtEl>
                                      </p:cBhvr>
                                    </p:animEffect>
                                    <p:set>
                                      <p:cBhvr>
                                        <p:cTn id="24" dur="1" fill="hold">
                                          <p:stCondLst>
                                            <p:cond delay="1999"/>
                                          </p:stCondLst>
                                        </p:cTn>
                                        <p:tgtEl>
                                          <p:spTgt spid="4">
                                            <p:txEl>
                                              <p:pRg st="4" end="4"/>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4">
                                            <p:txEl>
                                              <p:pRg st="5" end="5"/>
                                            </p:txEl>
                                          </p:spTgt>
                                        </p:tgtEl>
                                      </p:cBhvr>
                                    </p:animEffect>
                                    <p:set>
                                      <p:cBhvr>
                                        <p:cTn id="27" dur="1" fill="hold">
                                          <p:stCondLst>
                                            <p:cond delay="1999"/>
                                          </p:stCondLst>
                                        </p:cTn>
                                        <p:tgtEl>
                                          <p:spTgt spid="4">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81000" y="228600"/>
            <a:ext cx="8496300" cy="1295400"/>
          </a:xfrm>
        </p:spPr>
        <p:txBody>
          <a:bodyPr>
            <a:normAutofit/>
          </a:bodyPr>
          <a:lstStyle/>
          <a:p>
            <a:pPr>
              <a:defRPr/>
            </a:pPr>
            <a:r>
              <a:rPr lang="en-US" dirty="0" smtClean="0">
                <a:solidFill>
                  <a:schemeClr val="bg2"/>
                </a:solidFill>
                <a:latin typeface="Calibri" pitchFamily="34" charset="0"/>
              </a:rPr>
              <a:t>Action Opens Doors</a:t>
            </a:r>
            <a:endParaRPr lang="en-US" dirty="0" smtClean="0">
              <a:solidFill>
                <a:schemeClr val="tx1"/>
              </a:solidFill>
              <a:latin typeface="Calibri" pitchFamily="34" charset="0"/>
            </a:endParaRPr>
          </a:p>
        </p:txBody>
      </p:sp>
      <p:sp>
        <p:nvSpPr>
          <p:cNvPr id="9" name="Slide Number Placeholder 8"/>
          <p:cNvSpPr>
            <a:spLocks noGrp="1"/>
          </p:cNvSpPr>
          <p:nvPr>
            <p:ph type="sldNum" sz="quarter" idx="12"/>
          </p:nvPr>
        </p:nvSpPr>
        <p:spPr/>
        <p:txBody>
          <a:bodyPr>
            <a:normAutofit/>
          </a:bodyPr>
          <a:lstStyle/>
          <a:p>
            <a:fld id="{9526D1E2-3EA7-4C17-97BA-14756E8C7AB6}" type="slidenum">
              <a:rPr lang="en-US" smtClean="0"/>
              <a:pPr/>
              <a:t>22</a:t>
            </a:fld>
            <a:endParaRPr lang="en-US" dirty="0"/>
          </a:p>
        </p:txBody>
      </p:sp>
      <p:pic>
        <p:nvPicPr>
          <p:cNvPr id="8" name="Picture 7" descr="Logo.png"/>
          <p:cNvPicPr>
            <a:picLocks noChangeAspect="1"/>
          </p:cNvPicPr>
          <p:nvPr/>
        </p:nvPicPr>
        <p:blipFill>
          <a:blip r:embed="rId3" cstate="print"/>
          <a:stretch>
            <a:fillRect/>
          </a:stretch>
        </p:blipFill>
        <p:spPr>
          <a:xfrm>
            <a:off x="7010400" y="304800"/>
            <a:ext cx="1758877" cy="914400"/>
          </a:xfrm>
          <a:prstGeom prst="rect">
            <a:avLst/>
          </a:prstGeom>
        </p:spPr>
      </p:pic>
      <p:pic>
        <p:nvPicPr>
          <p:cNvPr id="3077" name="Picture 5" descr="http://www.thebestofyourlife.com/images/Door-To-Sky.jpg"/>
          <p:cNvPicPr>
            <a:picLocks noChangeAspect="1" noChangeArrowheads="1"/>
          </p:cNvPicPr>
          <p:nvPr/>
        </p:nvPicPr>
        <p:blipFill>
          <a:blip r:embed="rId4" cstate="print"/>
          <a:srcRect l="18612" t="8598" r="27981" b="6437"/>
          <a:stretch>
            <a:fillRect/>
          </a:stretch>
        </p:blipFill>
        <p:spPr bwMode="auto">
          <a:xfrm>
            <a:off x="5791200" y="1524000"/>
            <a:ext cx="3352800" cy="5334000"/>
          </a:xfrm>
          <a:prstGeom prst="rect">
            <a:avLst/>
          </a:prstGeom>
          <a:noFill/>
        </p:spPr>
      </p:pic>
      <p:sp>
        <p:nvSpPr>
          <p:cNvPr id="15" name="Rectangle 3"/>
          <p:cNvSpPr>
            <a:spLocks noGrp="1" noChangeArrowheads="1"/>
          </p:cNvSpPr>
          <p:nvPr>
            <p:ph idx="1"/>
          </p:nvPr>
        </p:nvSpPr>
        <p:spPr>
          <a:xfrm>
            <a:off x="228600" y="1524000"/>
            <a:ext cx="6629400" cy="5105400"/>
          </a:xfrm>
        </p:spPr>
        <p:txBody>
          <a:bodyPr numCol="1">
            <a:noAutofit/>
          </a:bodyPr>
          <a:lstStyle/>
          <a:p>
            <a:pPr marL="514350" lvl="2" indent="-514350">
              <a:lnSpc>
                <a:spcPct val="115000"/>
              </a:lnSpc>
              <a:spcBef>
                <a:spcPts val="0"/>
              </a:spcBef>
              <a:buClr>
                <a:srgbClr val="0070C0"/>
              </a:buClr>
              <a:buSzPct val="90000"/>
              <a:buFont typeface="+mj-lt"/>
              <a:buAutoNum type="arabicPeriod"/>
            </a:pPr>
            <a:r>
              <a:rPr lang="en-US" sz="2000" b="1" dirty="0" smtClean="0">
                <a:solidFill>
                  <a:srgbClr val="0070C0"/>
                </a:solidFill>
                <a:latin typeface="Calibri" pitchFamily="34" charset="0"/>
              </a:rPr>
              <a:t>Governmental interest &amp; involvement</a:t>
            </a:r>
            <a:endParaRPr lang="en-US" sz="2000" dirty="0" smtClean="0">
              <a:solidFill>
                <a:srgbClr val="0070C0"/>
              </a:solidFill>
              <a:latin typeface="Calibri" pitchFamily="34" charset="0"/>
            </a:endParaRPr>
          </a:p>
          <a:p>
            <a:pPr marL="687388" lvl="1" indent="-346075">
              <a:spcBef>
                <a:spcPts val="0"/>
              </a:spcBef>
              <a:spcAft>
                <a:spcPts val="300"/>
              </a:spcAft>
              <a:buClr>
                <a:schemeClr val="tx1"/>
              </a:buClr>
              <a:buFont typeface="Calibri" pitchFamily="34" charset="0"/>
              <a:buChar char="•"/>
              <a:defRPr/>
            </a:pPr>
            <a:r>
              <a:rPr lang="en-US" sz="2000" dirty="0" smtClean="0">
                <a:latin typeface="Calibri" pitchFamily="34" charset="0"/>
              </a:rPr>
              <a:t>Incentives (tax credits)</a:t>
            </a:r>
          </a:p>
          <a:p>
            <a:pPr marL="687388" lvl="1" indent="-346075">
              <a:spcBef>
                <a:spcPts val="0"/>
              </a:spcBef>
              <a:spcAft>
                <a:spcPts val="300"/>
              </a:spcAft>
              <a:buClr>
                <a:schemeClr val="tx1"/>
              </a:buClr>
              <a:buFont typeface="Calibri" pitchFamily="34" charset="0"/>
              <a:buChar char="•"/>
              <a:defRPr/>
            </a:pPr>
            <a:r>
              <a:rPr lang="en-US" sz="2000" dirty="0" smtClean="0">
                <a:latin typeface="Calibri" pitchFamily="34" charset="0"/>
              </a:rPr>
              <a:t>Penalties – targeting applications using HFCs where alternatives are available</a:t>
            </a:r>
          </a:p>
          <a:p>
            <a:pPr marL="687388" lvl="1" indent="-346075">
              <a:spcBef>
                <a:spcPts val="0"/>
              </a:spcBef>
              <a:spcAft>
                <a:spcPts val="300"/>
              </a:spcAft>
              <a:buClr>
                <a:schemeClr val="tx1"/>
              </a:buClr>
              <a:buFont typeface="Calibri" pitchFamily="34" charset="0"/>
              <a:buChar char="•"/>
              <a:defRPr/>
            </a:pPr>
            <a:r>
              <a:rPr lang="en-US" sz="2000" dirty="0" smtClean="0">
                <a:latin typeface="Calibri" pitchFamily="34" charset="0"/>
              </a:rPr>
              <a:t>Fund R &amp; D</a:t>
            </a:r>
          </a:p>
          <a:p>
            <a:pPr marL="514350" lvl="2" indent="-514350">
              <a:lnSpc>
                <a:spcPct val="115000"/>
              </a:lnSpc>
              <a:spcBef>
                <a:spcPts val="0"/>
              </a:spcBef>
              <a:spcAft>
                <a:spcPts val="300"/>
              </a:spcAft>
              <a:buClr>
                <a:srgbClr val="0070C0"/>
              </a:buClr>
              <a:buSzPct val="90000"/>
              <a:buFont typeface="+mj-lt"/>
              <a:buAutoNum type="arabicPeriod" startAt="2"/>
              <a:defRPr/>
            </a:pPr>
            <a:r>
              <a:rPr lang="en-US" sz="2000" b="1" dirty="0" smtClean="0">
                <a:solidFill>
                  <a:srgbClr val="0070C0"/>
                </a:solidFill>
                <a:latin typeface="Calibri" pitchFamily="34" charset="0"/>
              </a:rPr>
              <a:t>Competitive pressures</a:t>
            </a:r>
          </a:p>
          <a:p>
            <a:pPr marL="687388" lvl="1" indent="-346075">
              <a:spcBef>
                <a:spcPts val="0"/>
              </a:spcBef>
              <a:spcAft>
                <a:spcPts val="300"/>
              </a:spcAft>
              <a:buClr>
                <a:schemeClr val="tx1"/>
              </a:buClr>
              <a:buFont typeface="Calibri" pitchFamily="34" charset="0"/>
              <a:buChar char="•"/>
              <a:defRPr/>
            </a:pPr>
            <a:r>
              <a:rPr lang="en-US" sz="2000" dirty="0" smtClean="0">
                <a:latin typeface="Calibri" pitchFamily="34" charset="0"/>
              </a:rPr>
              <a:t>Educate OEM system builders &amp; end-users</a:t>
            </a:r>
          </a:p>
          <a:p>
            <a:pPr marL="687388" lvl="1" indent="-346075">
              <a:spcBef>
                <a:spcPts val="0"/>
              </a:spcBef>
              <a:spcAft>
                <a:spcPts val="300"/>
              </a:spcAft>
              <a:buClr>
                <a:schemeClr val="tx1"/>
              </a:buClr>
              <a:buFont typeface="Calibri" pitchFamily="34" charset="0"/>
              <a:buChar char="•"/>
              <a:defRPr/>
            </a:pPr>
            <a:r>
              <a:rPr lang="en-US" sz="2000" dirty="0" smtClean="0">
                <a:latin typeface="Calibri" pitchFamily="34" charset="0"/>
              </a:rPr>
              <a:t>Elicit support from industry thought leaders</a:t>
            </a:r>
          </a:p>
          <a:p>
            <a:pPr marL="687388" lvl="1" indent="-346075">
              <a:spcBef>
                <a:spcPts val="0"/>
              </a:spcBef>
              <a:spcAft>
                <a:spcPts val="300"/>
              </a:spcAft>
              <a:buClr>
                <a:schemeClr val="tx1"/>
              </a:buClr>
              <a:buFont typeface="Calibri" pitchFamily="34" charset="0"/>
              <a:buChar char="•"/>
              <a:defRPr/>
            </a:pPr>
            <a:r>
              <a:rPr lang="en-US" sz="2000" dirty="0" smtClean="0">
                <a:latin typeface="Calibri" pitchFamily="34" charset="0"/>
              </a:rPr>
              <a:t>Communications – spread the word</a:t>
            </a:r>
          </a:p>
          <a:p>
            <a:pPr marL="514350" lvl="2" indent="-514350">
              <a:lnSpc>
                <a:spcPct val="115000"/>
              </a:lnSpc>
              <a:spcBef>
                <a:spcPts val="0"/>
              </a:spcBef>
              <a:spcAft>
                <a:spcPts val="300"/>
              </a:spcAft>
              <a:buClr>
                <a:srgbClr val="0070C0"/>
              </a:buClr>
              <a:buSzPct val="90000"/>
              <a:buFont typeface="+mj-lt"/>
              <a:buAutoNum type="arabicPeriod" startAt="3"/>
              <a:defRPr/>
            </a:pPr>
            <a:r>
              <a:rPr lang="en-US" sz="2000" b="1" dirty="0" smtClean="0">
                <a:solidFill>
                  <a:srgbClr val="0070C0"/>
                </a:solidFill>
                <a:latin typeface="Calibri" pitchFamily="34" charset="0"/>
              </a:rPr>
              <a:t>Profit motive</a:t>
            </a:r>
          </a:p>
          <a:p>
            <a:pPr marL="687388" lvl="1" indent="-346075">
              <a:spcBef>
                <a:spcPts val="0"/>
              </a:spcBef>
              <a:spcAft>
                <a:spcPts val="300"/>
              </a:spcAft>
              <a:buClr>
                <a:schemeClr val="tx1"/>
              </a:buClr>
              <a:buFont typeface="Calibri" pitchFamily="34" charset="0"/>
              <a:buChar char="•"/>
              <a:defRPr/>
            </a:pPr>
            <a:r>
              <a:rPr lang="en-US" sz="2000" dirty="0" smtClean="0">
                <a:latin typeface="Calibri" pitchFamily="34" charset="0"/>
              </a:rPr>
              <a:t>Demonstrate convincing value proposition - payback</a:t>
            </a:r>
          </a:p>
          <a:p>
            <a:pPr marL="687388" lvl="1" indent="-346075">
              <a:spcBef>
                <a:spcPts val="0"/>
              </a:spcBef>
              <a:spcAft>
                <a:spcPts val="300"/>
              </a:spcAft>
              <a:buClr>
                <a:schemeClr val="tx1"/>
              </a:buClr>
              <a:buFont typeface="Calibri" pitchFamily="34" charset="0"/>
              <a:buChar char="•"/>
              <a:defRPr/>
            </a:pPr>
            <a:r>
              <a:rPr lang="en-US" sz="2000" dirty="0" smtClean="0">
                <a:latin typeface="Calibri" pitchFamily="34" charset="0"/>
              </a:rPr>
              <a:t>Form alliances with partners willing to take early financial and market risk</a:t>
            </a:r>
          </a:p>
          <a:p>
            <a:pPr marL="687388" lvl="1" indent="-346075">
              <a:spcBef>
                <a:spcPts val="0"/>
              </a:spcBef>
              <a:spcAft>
                <a:spcPts val="300"/>
              </a:spcAft>
              <a:buClr>
                <a:schemeClr val="tx1"/>
              </a:buClr>
              <a:buFont typeface="Calibri" pitchFamily="34" charset="0"/>
              <a:buChar char="•"/>
              <a:defRPr/>
            </a:pPr>
            <a:r>
              <a:rPr lang="en-US" sz="2000" dirty="0" smtClean="0">
                <a:latin typeface="Calibri" pitchFamily="34" charset="0"/>
              </a:rPr>
              <a:t>Continued focus on superior durability, performance and lower cost of ownership</a:t>
            </a:r>
          </a:p>
          <a:p>
            <a:pPr marL="782511" lvl="3" indent="-514350">
              <a:spcBef>
                <a:spcPts val="0"/>
              </a:spcBef>
              <a:spcAft>
                <a:spcPts val="300"/>
              </a:spcAft>
              <a:buClr>
                <a:srgbClr val="0070C0"/>
              </a:buClr>
              <a:buSzPct val="80000"/>
              <a:defRPr/>
            </a:pPr>
            <a:endParaRPr lang="en-US" dirty="0" smtClean="0">
              <a:solidFill>
                <a:srgbClr val="0070C0"/>
              </a:solidFill>
              <a:latin typeface="Calibri" pitchFamily="34" charset="0"/>
            </a:endParaRPr>
          </a:p>
          <a:p>
            <a:pPr marL="394780" indent="-346075">
              <a:spcAft>
                <a:spcPts val="300"/>
              </a:spcAft>
              <a:buClr>
                <a:schemeClr val="tx1"/>
              </a:buClr>
              <a:buNone/>
              <a:defRPr/>
            </a:pPr>
            <a:endParaRPr lang="en-US" sz="3000" dirty="0" smtClean="0">
              <a:latin typeface="Calibri" pitchFamily="34" charset="0"/>
            </a:endParaRPr>
          </a:p>
          <a:p>
            <a:pPr marL="1127697" lvl="2" indent="-346075">
              <a:spcBef>
                <a:spcPts val="0"/>
              </a:spcBef>
              <a:spcAft>
                <a:spcPts val="300"/>
              </a:spcAft>
              <a:buClr>
                <a:schemeClr val="tx1"/>
              </a:buClr>
              <a:buFont typeface="Calibri" pitchFamily="34" charset="0"/>
              <a:buChar char="•"/>
              <a:defRPr/>
            </a:pPr>
            <a:endParaRPr lang="en-US" dirty="0" smtClean="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1524000"/>
            <a:ext cx="4648200" cy="533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648200" y="4724400"/>
            <a:ext cx="4495800" cy="21336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48200" y="1447800"/>
            <a:ext cx="4495800" cy="3276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EcoThermicsFlower.png"/>
          <p:cNvPicPr>
            <a:picLocks noChangeAspect="1"/>
          </p:cNvPicPr>
          <p:nvPr/>
        </p:nvPicPr>
        <p:blipFill>
          <a:blip r:embed="rId3" cstate="print"/>
          <a:srcRect/>
          <a:stretch>
            <a:fillRect/>
          </a:stretch>
        </p:blipFill>
        <p:spPr bwMode="auto">
          <a:xfrm>
            <a:off x="6324600" y="1981200"/>
            <a:ext cx="1295400" cy="1688388"/>
          </a:xfrm>
          <a:prstGeom prst="rect">
            <a:avLst/>
          </a:prstGeom>
          <a:noFill/>
          <a:ln w="9525">
            <a:noFill/>
            <a:miter lim="800000"/>
            <a:headEnd/>
            <a:tailEnd/>
          </a:ln>
        </p:spPr>
      </p:pic>
      <p:sp>
        <p:nvSpPr>
          <p:cNvPr id="17" name="Rectangle 2"/>
          <p:cNvSpPr txBox="1">
            <a:spLocks noChangeArrowheads="1"/>
          </p:cNvSpPr>
          <p:nvPr/>
        </p:nvSpPr>
        <p:spPr>
          <a:xfrm>
            <a:off x="457200" y="152401"/>
            <a:ext cx="6553200" cy="12954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800" b="1" i="0" u="none" strike="noStrike" kern="1200"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Calibri" pitchFamily="34" charset="0"/>
                <a:ea typeface="+mj-ea"/>
                <a:cs typeface="+mj-cs"/>
              </a:rPr>
              <a:t>Thank You</a:t>
            </a:r>
            <a:endParaRPr kumimoji="0" lang="en-US" sz="4800" b="1" i="0" u="none" strike="noStrike" kern="1200"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Calibri" pitchFamily="34" charset="0"/>
              <a:ea typeface="+mj-ea"/>
              <a:cs typeface="+mj-cs"/>
            </a:endParaRPr>
          </a:p>
        </p:txBody>
      </p:sp>
      <p:sp>
        <p:nvSpPr>
          <p:cNvPr id="18" name="Rectangle 17"/>
          <p:cNvSpPr/>
          <p:nvPr/>
        </p:nvSpPr>
        <p:spPr>
          <a:xfrm>
            <a:off x="4800600" y="4876800"/>
            <a:ext cx="3962400" cy="1692771"/>
          </a:xfrm>
          <a:prstGeom prst="rect">
            <a:avLst/>
          </a:prstGeom>
        </p:spPr>
        <p:txBody>
          <a:bodyPr wrap="square">
            <a:spAutoFit/>
          </a:bodyPr>
          <a:lstStyle/>
          <a:p>
            <a:pPr algn="r" eaLnBrk="1" hangingPunct="1">
              <a:defRPr/>
            </a:pPr>
            <a:r>
              <a:rPr lang="en-US" sz="2400" b="1" dirty="0" smtClean="0">
                <a:solidFill>
                  <a:schemeClr val="bg1"/>
                </a:solidFill>
                <a:latin typeface="Calibri" pitchFamily="34" charset="0"/>
              </a:rPr>
              <a:t>Contact us:</a:t>
            </a:r>
          </a:p>
          <a:p>
            <a:pPr algn="r" eaLnBrk="1" hangingPunct="1">
              <a:defRPr/>
            </a:pPr>
            <a:r>
              <a:rPr lang="en-US" sz="2000" i="1" dirty="0" smtClean="0">
                <a:solidFill>
                  <a:schemeClr val="bg1"/>
                </a:solidFill>
                <a:latin typeface="Calibri" pitchFamily="34" charset="0"/>
              </a:rPr>
              <a:t>Merle G. Rocke, CEO</a:t>
            </a:r>
          </a:p>
          <a:p>
            <a:pPr algn="r" eaLnBrk="1" hangingPunct="1">
              <a:defRPr/>
            </a:pPr>
            <a:r>
              <a:rPr lang="en-US" sz="2000" i="1" dirty="0" smtClean="0">
                <a:solidFill>
                  <a:schemeClr val="bg1"/>
                </a:solidFill>
                <a:latin typeface="Calibri" pitchFamily="34" charset="0"/>
              </a:rPr>
              <a:t>mrocke@ecothermics.com</a:t>
            </a:r>
          </a:p>
          <a:p>
            <a:pPr algn="r" eaLnBrk="1" hangingPunct="1">
              <a:defRPr/>
            </a:pPr>
            <a:r>
              <a:rPr lang="en-US" sz="2000" i="1" dirty="0" smtClean="0">
                <a:solidFill>
                  <a:schemeClr val="bg1"/>
                </a:solidFill>
                <a:latin typeface="Calibri" pitchFamily="34" charset="0"/>
              </a:rPr>
              <a:t>309-303-0681</a:t>
            </a:r>
          </a:p>
          <a:p>
            <a:pPr algn="r" eaLnBrk="1" hangingPunct="1">
              <a:defRPr/>
            </a:pPr>
            <a:r>
              <a:rPr lang="en-US" sz="2000" i="1" dirty="0" smtClean="0">
                <a:solidFill>
                  <a:schemeClr val="bg1"/>
                </a:solidFill>
                <a:latin typeface="Calibri" pitchFamily="34" charset="0"/>
              </a:rPr>
              <a:t>www.ecothermics.com </a:t>
            </a:r>
          </a:p>
        </p:txBody>
      </p:sp>
      <p:sp>
        <p:nvSpPr>
          <p:cNvPr id="9" name="Slide Number Placeholder 8"/>
          <p:cNvSpPr>
            <a:spLocks noGrp="1"/>
          </p:cNvSpPr>
          <p:nvPr>
            <p:ph type="sldNum" sz="quarter" idx="12"/>
          </p:nvPr>
        </p:nvSpPr>
        <p:spPr/>
        <p:txBody>
          <a:bodyPr>
            <a:normAutofit/>
          </a:bodyPr>
          <a:lstStyle/>
          <a:p>
            <a:fld id="{9526D1E2-3EA7-4C17-97BA-14756E8C7AB6}" type="slidenum">
              <a:rPr lang="en-US" smtClean="0"/>
              <a:pPr/>
              <a:t>23</a:t>
            </a:fld>
            <a:endParaRPr lang="en-US" dirty="0"/>
          </a:p>
        </p:txBody>
      </p:sp>
      <p:cxnSp>
        <p:nvCxnSpPr>
          <p:cNvPr id="12" name="Straight Connector 11"/>
          <p:cNvCxnSpPr/>
          <p:nvPr/>
        </p:nvCxnSpPr>
        <p:spPr>
          <a:xfrm rot="5400000">
            <a:off x="1943100" y="4152900"/>
            <a:ext cx="5410200" cy="0"/>
          </a:xfrm>
          <a:prstGeom prst="line">
            <a:avLst/>
          </a:prstGeom>
          <a:ln w="73025" cap="flat">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640040" y="4724400"/>
            <a:ext cx="4503960" cy="0"/>
          </a:xfrm>
          <a:prstGeom prst="line">
            <a:avLst/>
          </a:prstGeom>
          <a:ln w="73025" cap="flat">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0" y="1447800"/>
            <a:ext cx="9144000" cy="0"/>
          </a:xfrm>
          <a:prstGeom prst="line">
            <a:avLst/>
          </a:prstGeom>
          <a:ln w="73025" cap="flat">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Picture 23" descr="EcoThermicsName (2).png"/>
          <p:cNvPicPr>
            <a:picLocks noChangeAspect="1"/>
          </p:cNvPicPr>
          <p:nvPr/>
        </p:nvPicPr>
        <p:blipFill>
          <a:blip r:embed="rId4" cstate="print"/>
          <a:stretch>
            <a:fillRect/>
          </a:stretch>
        </p:blipFill>
        <p:spPr>
          <a:xfrm>
            <a:off x="4953000" y="3540306"/>
            <a:ext cx="3996064" cy="826673"/>
          </a:xfrm>
          <a:prstGeom prst="rect">
            <a:avLst/>
          </a:prstGeom>
        </p:spPr>
      </p:pic>
      <p:cxnSp>
        <p:nvCxnSpPr>
          <p:cNvPr id="28" name="Straight Connector 27"/>
          <p:cNvCxnSpPr/>
          <p:nvPr/>
        </p:nvCxnSpPr>
        <p:spPr>
          <a:xfrm rot="10800000">
            <a:off x="0" y="2057400"/>
            <a:ext cx="4656360" cy="0"/>
          </a:xfrm>
          <a:prstGeom prst="line">
            <a:avLst/>
          </a:prstGeom>
          <a:ln w="73025" cap="flat">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6" name="Picture 25" descr="sunrise over earth.jpg"/>
          <p:cNvPicPr>
            <a:picLocks noChangeAspect="1"/>
          </p:cNvPicPr>
          <p:nvPr/>
        </p:nvPicPr>
        <p:blipFill>
          <a:blip r:embed="rId5" cstate="print"/>
          <a:stretch>
            <a:fillRect/>
          </a:stretch>
        </p:blipFill>
        <p:spPr>
          <a:xfrm>
            <a:off x="0" y="2103120"/>
            <a:ext cx="4610714" cy="475488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252728"/>
          </a:xfrm>
        </p:spPr>
        <p:txBody>
          <a:bodyPr/>
          <a:lstStyle/>
          <a:p>
            <a:r>
              <a:rPr lang="en-US" dirty="0" smtClean="0"/>
              <a:t>Overview</a:t>
            </a:r>
            <a:endParaRPr lang="en-US" dirty="0"/>
          </a:p>
        </p:txBody>
      </p:sp>
      <p:sp>
        <p:nvSpPr>
          <p:cNvPr id="4" name="Rectangle 3"/>
          <p:cNvSpPr>
            <a:spLocks noGrp="1" noChangeArrowheads="1"/>
          </p:cNvSpPr>
          <p:nvPr>
            <p:ph idx="1"/>
          </p:nvPr>
        </p:nvSpPr>
        <p:spPr>
          <a:xfrm>
            <a:off x="838200" y="1371600"/>
            <a:ext cx="7696200" cy="5105400"/>
          </a:xfrm>
        </p:spPr>
        <p:txBody>
          <a:bodyPr numCol="1">
            <a:noAutofit/>
          </a:bodyPr>
          <a:lstStyle/>
          <a:p>
            <a:pPr>
              <a:lnSpc>
                <a:spcPct val="115000"/>
              </a:lnSpc>
              <a:spcBef>
                <a:spcPts val="600"/>
              </a:spcBef>
              <a:spcAft>
                <a:spcPts val="1200"/>
              </a:spcAft>
              <a:buClr>
                <a:schemeClr val="tx1"/>
              </a:buClr>
              <a:buSzPct val="90000"/>
              <a:buNone/>
            </a:pPr>
            <a:r>
              <a:rPr lang="en-US" sz="3600" b="1" dirty="0" smtClean="0">
                <a:solidFill>
                  <a:srgbClr val="0070C0"/>
                </a:solidFill>
                <a:latin typeface="Calibri" pitchFamily="34" charset="0"/>
              </a:rPr>
              <a:t>Speed to Market - 7 Key Elements:</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Proven technology &amp; integrated system solutions</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Critical alliances and partnerships</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Highly leveraged supply chain</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Unquestionably convincing value proposition</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Market ripe for new paradigms</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Supportive governmental policies and practices</a:t>
            </a:r>
          </a:p>
          <a:p>
            <a:pPr marL="457200" indent="-342900">
              <a:spcBef>
                <a:spcPts val="0"/>
              </a:spcBef>
              <a:spcAft>
                <a:spcPts val="600"/>
              </a:spcAft>
              <a:buClr>
                <a:schemeClr val="tx1"/>
              </a:buClr>
              <a:buSzPct val="90000"/>
              <a:buFont typeface="+mj-lt"/>
              <a:buAutoNum type="arabicPeriod"/>
              <a:defRPr/>
            </a:pPr>
            <a:r>
              <a:rPr lang="en-US" sz="2800" dirty="0" smtClean="0">
                <a:latin typeface="Calibri" pitchFamily="34" charset="0"/>
              </a:rPr>
              <a:t>Education of distribution channel and end </a:t>
            </a:r>
            <a:r>
              <a:rPr lang="en-US" sz="2800" dirty="0" smtClean="0">
                <a:latin typeface="Calibri" pitchFamily="34" charset="0"/>
              </a:rPr>
              <a:t>users</a:t>
            </a:r>
            <a:endParaRPr lang="en-US" sz="2800" dirty="0" smtClean="0">
              <a:latin typeface="Calibri" pitchFamily="34" charset="0"/>
            </a:endParaRPr>
          </a:p>
          <a:p>
            <a:pPr marL="457200" indent="-342900">
              <a:spcBef>
                <a:spcPts val="0"/>
              </a:spcBef>
              <a:buClr>
                <a:schemeClr val="tx1"/>
              </a:buClr>
              <a:buSzPct val="90000"/>
              <a:buFont typeface="+mj-lt"/>
              <a:buAutoNum type="arabicPeriod"/>
              <a:defRPr/>
            </a:pPr>
            <a:endParaRPr lang="en-US" sz="1800" dirty="0" smtClean="0">
              <a:latin typeface="Calibri" pitchFamily="34" charset="0"/>
            </a:endParaRPr>
          </a:p>
        </p:txBody>
      </p:sp>
      <p:pic>
        <p:nvPicPr>
          <p:cNvPr id="5" name="Picture 4" descr="Logo.png"/>
          <p:cNvPicPr>
            <a:picLocks noChangeAspect="1"/>
          </p:cNvPicPr>
          <p:nvPr/>
        </p:nvPicPr>
        <p:blipFill>
          <a:blip r:embed="rId3" cstate="print"/>
          <a:stretch>
            <a:fillRect/>
          </a:stretch>
        </p:blipFill>
        <p:spPr>
          <a:xfrm>
            <a:off x="7010400" y="304800"/>
            <a:ext cx="1758877" cy="914400"/>
          </a:xfrm>
          <a:prstGeom prst="rect">
            <a:avLst/>
          </a:prstGeom>
        </p:spPr>
      </p:pic>
      <p:pic>
        <p:nvPicPr>
          <p:cNvPr id="10" name="Picture 4" descr="http://www.adelaidehillswine.com.au/images/Green%20leaf%20.jpg"/>
          <p:cNvPicPr>
            <a:picLocks noChangeAspect="1" noChangeArrowheads="1"/>
          </p:cNvPicPr>
          <p:nvPr/>
        </p:nvPicPr>
        <p:blipFill>
          <a:blip r:embed="rId4" cstate="print">
            <a:clrChange>
              <a:clrFrom>
                <a:srgbClr val="F5F5F6"/>
              </a:clrFrom>
              <a:clrTo>
                <a:srgbClr val="F5F5F6">
                  <a:alpha val="0"/>
                </a:srgbClr>
              </a:clrTo>
            </a:clrChange>
          </a:blip>
          <a:srcRect t="28836" b="19680"/>
          <a:stretch>
            <a:fillRect/>
          </a:stretch>
        </p:blipFill>
        <p:spPr bwMode="auto">
          <a:xfrm>
            <a:off x="5791200" y="5638800"/>
            <a:ext cx="3352800" cy="1219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0"/>
                                  </p:iterate>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par>
                                <p:cTn id="31" presetID="16" presetClass="emph" presetSubtype="0" fill="hold" nodeType="withEffect">
                                  <p:stCondLst>
                                    <p:cond delay="0"/>
                                  </p:stCondLst>
                                  <p:iterate type="lt">
                                    <p:tmPct val="4000"/>
                                  </p:iterate>
                                  <p:childTnLst>
                                    <p:set>
                                      <p:cBhvr override="childStyle">
                                        <p:cTn id="32" dur="500" fill="hold"/>
                                        <p:tgtEl>
                                          <p:spTgt spid="4">
                                            <p:txEl>
                                              <p:pRg st="1" end="1"/>
                                            </p:txEl>
                                          </p:spTgt>
                                        </p:tgtEl>
                                        <p:attrNameLst>
                                          <p:attrName>style.color</p:attrName>
                                        </p:attrNameLst>
                                      </p:cBhvr>
                                      <p:to>
                                        <p:clrVal>
                                          <a:schemeClr val="accent1"/>
                                        </p:clrVal>
                                      </p:to>
                                    </p:set>
                                    <p:set>
                                      <p:cBhvr>
                                        <p:cTn id="33" dur="500" fill="hold"/>
                                        <p:tgtEl>
                                          <p:spTgt spid="4">
                                            <p:txEl>
                                              <p:pRg st="1" end="1"/>
                                            </p:txEl>
                                          </p:spTgt>
                                        </p:tgtEl>
                                        <p:attrNameLst>
                                          <p:attrName>fillcolor</p:attrName>
                                        </p:attrNameLst>
                                      </p:cBhvr>
                                      <p:to>
                                        <p:clrVal>
                                          <a:schemeClr val="accent1"/>
                                        </p:clrVal>
                                      </p:to>
                                    </p:set>
                                    <p:set>
                                      <p:cBhvr>
                                        <p:cTn id="34" dur="500" fill="hold"/>
                                        <p:tgtEl>
                                          <p:spTgt spid="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252728"/>
          </a:xfrm>
        </p:spPr>
        <p:txBody>
          <a:bodyPr/>
          <a:lstStyle/>
          <a:p>
            <a:r>
              <a:rPr lang="en-US" dirty="0" smtClean="0"/>
              <a:t>EcoThermics CO</a:t>
            </a:r>
            <a:r>
              <a:rPr lang="en-US" baseline="-25000" dirty="0" smtClean="0"/>
              <a:t>2</a:t>
            </a:r>
            <a:r>
              <a:rPr lang="en-US" dirty="0" smtClean="0"/>
              <a:t> Compressor</a:t>
            </a:r>
            <a:endParaRPr lang="en-US" dirty="0"/>
          </a:p>
        </p:txBody>
      </p:sp>
      <p:pic>
        <p:nvPicPr>
          <p:cNvPr id="4" name="Picture 3" descr="Logo.png"/>
          <p:cNvPicPr>
            <a:picLocks noChangeAspect="1"/>
          </p:cNvPicPr>
          <p:nvPr/>
        </p:nvPicPr>
        <p:blipFill>
          <a:blip r:embed="rId3" cstate="print"/>
          <a:stretch>
            <a:fillRect/>
          </a:stretch>
        </p:blipFill>
        <p:spPr>
          <a:xfrm>
            <a:off x="7239000" y="5638800"/>
            <a:ext cx="1758877" cy="914400"/>
          </a:xfrm>
          <a:prstGeom prst="rect">
            <a:avLst/>
          </a:prstGeom>
        </p:spPr>
      </p:pic>
      <p:grpSp>
        <p:nvGrpSpPr>
          <p:cNvPr id="14" name="Group 13"/>
          <p:cNvGrpSpPr/>
          <p:nvPr/>
        </p:nvGrpSpPr>
        <p:grpSpPr>
          <a:xfrm>
            <a:off x="381000" y="1828800"/>
            <a:ext cx="8763000" cy="5029200"/>
            <a:chOff x="609600" y="1828800"/>
            <a:chExt cx="8763000" cy="5029200"/>
          </a:xfrm>
        </p:grpSpPr>
        <p:pic>
          <p:nvPicPr>
            <p:cNvPr id="13" name="Picture 12" descr="MK3.1 8-31-10 B.png"/>
            <p:cNvPicPr>
              <a:picLocks noChangeAspect="1"/>
            </p:cNvPicPr>
            <p:nvPr/>
          </p:nvPicPr>
          <p:blipFill>
            <a:blip r:embed="rId4" cstate="print"/>
            <a:stretch>
              <a:fillRect/>
            </a:stretch>
          </p:blipFill>
          <p:spPr>
            <a:xfrm>
              <a:off x="2590800" y="3276600"/>
              <a:ext cx="4434114" cy="3581400"/>
            </a:xfrm>
            <a:prstGeom prst="rect">
              <a:avLst/>
            </a:prstGeom>
            <a:effectLst>
              <a:outerShdw blurRad="50800" dist="50800" dir="5400000" algn="ctr" rotWithShape="0">
                <a:schemeClr val="bg1"/>
              </a:outerShdw>
            </a:effectLst>
          </p:spPr>
        </p:pic>
        <p:pic>
          <p:nvPicPr>
            <p:cNvPr id="6" name="Picture 2" descr="Premium SS HP cutaway (2)"/>
            <p:cNvPicPr>
              <a:picLocks noChangeAspect="1" noChangeArrowheads="1"/>
            </p:cNvPicPr>
            <p:nvPr/>
          </p:nvPicPr>
          <p:blipFill>
            <a:blip r:embed="rId5" cstate="print">
              <a:clrChange>
                <a:clrFrom>
                  <a:srgbClr val="FFFFFF"/>
                </a:clrFrom>
                <a:clrTo>
                  <a:srgbClr val="FFFFFF">
                    <a:alpha val="0"/>
                  </a:srgbClr>
                </a:clrTo>
              </a:clrChange>
            </a:blip>
            <a:srcRect l="1818" t="1552" b="3746"/>
            <a:stretch>
              <a:fillRect/>
            </a:stretch>
          </p:blipFill>
          <p:spPr bwMode="auto">
            <a:xfrm>
              <a:off x="609600" y="1828800"/>
              <a:ext cx="3594538" cy="3778094"/>
            </a:xfrm>
            <a:prstGeom prst="rect">
              <a:avLst/>
            </a:prstGeom>
            <a:noFill/>
            <a:ln w="9525" algn="in">
              <a:noFill/>
              <a:miter lim="800000"/>
              <a:headEnd/>
              <a:tailEnd/>
            </a:ln>
            <a:effectLst/>
          </p:spPr>
        </p:pic>
        <p:sp>
          <p:nvSpPr>
            <p:cNvPr id="7" name="Can 6"/>
            <p:cNvSpPr/>
            <p:nvPr/>
          </p:nvSpPr>
          <p:spPr>
            <a:xfrm>
              <a:off x="2022088" y="3179729"/>
              <a:ext cx="918117" cy="1605064"/>
            </a:xfrm>
            <a:prstGeom prst="can">
              <a:avLst/>
            </a:prstGeom>
            <a:noFill/>
            <a:ln w="53975">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9" name="Picture 16" descr="C:\Users\Tammie\Desktop\032F5662-0D2F-4491-B6D2-B79C34501327.jpg"/>
            <p:cNvPicPr>
              <a:picLocks noChangeAspect="1" noChangeArrowheads="1"/>
            </p:cNvPicPr>
            <p:nvPr/>
          </p:nvPicPr>
          <p:blipFill>
            <a:blip r:embed="rId6" cstate="print">
              <a:clrChange>
                <a:clrFrom>
                  <a:srgbClr val="FFFFFF"/>
                </a:clrFrom>
                <a:clrTo>
                  <a:srgbClr val="FFFFFF">
                    <a:alpha val="0"/>
                  </a:srgbClr>
                </a:clrTo>
              </a:clrChange>
              <a:duotone>
                <a:prstClr val="black"/>
                <a:srgbClr val="0070C0">
                  <a:tint val="45000"/>
                  <a:satMod val="400000"/>
                </a:srgbClr>
              </a:duotone>
            </a:blip>
            <a:srcRect/>
            <a:stretch>
              <a:fillRect/>
            </a:stretch>
          </p:blipFill>
          <p:spPr bwMode="auto">
            <a:xfrm rot="16200000">
              <a:off x="2623547" y="4310653"/>
              <a:ext cx="1369168" cy="219666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1" name="Text Box 3"/>
            <p:cNvSpPr txBox="1">
              <a:spLocks noChangeArrowheads="1"/>
            </p:cNvSpPr>
            <p:nvPr/>
          </p:nvSpPr>
          <p:spPr bwMode="auto">
            <a:xfrm>
              <a:off x="762000" y="5715000"/>
              <a:ext cx="2039471" cy="93847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455613" lvl="0" indent="0" algn="ctr" defTabSz="914400" rtl="0" eaLnBrk="1" fontAlgn="base" latinLnBrk="0" hangingPunct="1">
                <a:lnSpc>
                  <a:spcPct val="100000"/>
                </a:lnSpc>
                <a:spcBef>
                  <a:spcPct val="0"/>
                </a:spcBef>
                <a:spcAft>
                  <a:spcPts val="600"/>
                </a:spcAft>
                <a:buClrTx/>
                <a:buSzTx/>
                <a:buFontTx/>
                <a:buNone/>
                <a:tabLst/>
              </a:pPr>
              <a:r>
                <a:rPr kumimoji="0" lang="en-US" sz="2000" b="1" i="1" u="none" strike="noStrike" cap="none" normalizeH="0" baseline="0" dirty="0" smtClean="0">
                  <a:ln>
                    <a:noFill/>
                  </a:ln>
                  <a:solidFill>
                    <a:srgbClr val="000000"/>
                  </a:solidFill>
                  <a:effectLst/>
                  <a:latin typeface="Calibri" pitchFamily="34" charset="0"/>
                  <a:cs typeface="Arial" pitchFamily="34" charset="0"/>
                </a:rPr>
                <a:t>“EcoThermics Inside”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4"/>
            <p:cNvSpPr txBox="1">
              <a:spLocks noChangeArrowheads="1"/>
            </p:cNvSpPr>
            <p:nvPr/>
          </p:nvSpPr>
          <p:spPr bwMode="auto">
            <a:xfrm>
              <a:off x="4191000" y="1905000"/>
              <a:ext cx="5181600" cy="2590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455613" lvl="0" indent="0" algn="ctr" defTabSz="914400" rtl="0" eaLnBrk="1" fontAlgn="base" latinLnBrk="0" hangingPunct="1">
                <a:lnSpc>
                  <a:spcPct val="100000"/>
                </a:lnSpc>
                <a:spcBef>
                  <a:spcPct val="0"/>
                </a:spcBef>
                <a:spcAft>
                  <a:spcPts val="0"/>
                </a:spcAft>
                <a:buClrTx/>
                <a:buSzTx/>
                <a:buFontTx/>
                <a:buNone/>
                <a:tabLst/>
              </a:pPr>
              <a:r>
                <a:rPr kumimoji="0" lang="en-US" sz="3600" b="1" i="1" u="none" strike="noStrike" cap="none" normalizeH="0" baseline="0" dirty="0" smtClean="0">
                  <a:ln>
                    <a:noFill/>
                  </a:ln>
                  <a:solidFill>
                    <a:srgbClr val="0070C0"/>
                  </a:solidFill>
                  <a:effectLst/>
                  <a:latin typeface="+mj-lt"/>
                  <a:cs typeface="Arial" pitchFamily="34" charset="0"/>
                </a:rPr>
                <a:t>Manufacturing</a:t>
              </a:r>
              <a:r>
                <a:rPr kumimoji="0" lang="en-US" sz="3600" b="1" i="1" u="none" strike="noStrike" cap="none" normalizeH="0" baseline="0" dirty="0" smtClean="0">
                  <a:ln>
                    <a:noFill/>
                  </a:ln>
                  <a:solidFill>
                    <a:srgbClr val="C00000"/>
                  </a:solidFill>
                  <a:effectLst/>
                  <a:latin typeface="Cooper Black" pitchFamily="18" charset="0"/>
                  <a:cs typeface="Arial" pitchFamily="34" charset="0"/>
                </a:rPr>
                <a:t> </a:t>
              </a:r>
              <a:r>
                <a:rPr kumimoji="0" lang="en-US" sz="3600" b="1" i="1" u="none" strike="noStrike" cap="none" normalizeH="0" baseline="30000" dirty="0" smtClean="0">
                  <a:ln>
                    <a:noFill/>
                  </a:ln>
                  <a:effectLst/>
                  <a:latin typeface="Calibri" pitchFamily="34" charset="0"/>
                  <a:cs typeface="Arial" pitchFamily="34" charset="0"/>
                </a:rPr>
                <a:t>*</a:t>
              </a:r>
              <a:r>
                <a:rPr kumimoji="0" lang="en-US" sz="3600" b="1" i="1" u="none" strike="noStrike" cap="none" normalizeH="0" dirty="0" smtClean="0">
                  <a:ln>
                    <a:noFill/>
                  </a:ln>
                  <a:solidFill>
                    <a:srgbClr val="000000"/>
                  </a:solidFill>
                  <a:effectLst/>
                  <a:latin typeface="Calibri" pitchFamily="34" charset="0"/>
                  <a:cs typeface="Arial" pitchFamily="34" charset="0"/>
                </a:rPr>
                <a:t> </a:t>
              </a:r>
              <a:r>
                <a:rPr kumimoji="0" lang="en-US" sz="3600" i="1" u="none" strike="noStrike" cap="none" normalizeH="0" dirty="0" smtClean="0">
                  <a:ln>
                    <a:noFill/>
                  </a:ln>
                  <a:solidFill>
                    <a:srgbClr val="000000"/>
                  </a:solidFill>
                  <a:effectLst/>
                  <a:latin typeface="+mj-lt"/>
                  <a:cs typeface="Arial" pitchFamily="34" charset="0"/>
                </a:rPr>
                <a:t>compressor</a:t>
              </a:r>
              <a:r>
                <a:rPr kumimoji="0" lang="en-US" sz="3600" i="1" u="none" strike="noStrike" cap="none" normalizeH="0" baseline="0" dirty="0" smtClean="0">
                  <a:ln>
                    <a:noFill/>
                  </a:ln>
                  <a:solidFill>
                    <a:srgbClr val="000000"/>
                  </a:solidFill>
                  <a:effectLst/>
                  <a:latin typeface="+mj-lt"/>
                  <a:cs typeface="Arial" pitchFamily="34" charset="0"/>
                </a:rPr>
                <a:t> solutions for </a:t>
              </a:r>
            </a:p>
            <a:p>
              <a:pPr marL="0" marR="455613" lvl="0" indent="0" algn="ctr" defTabSz="914400" rtl="0" eaLnBrk="1" fontAlgn="base" latinLnBrk="0" hangingPunct="1">
                <a:lnSpc>
                  <a:spcPct val="100000"/>
                </a:lnSpc>
                <a:spcBef>
                  <a:spcPct val="0"/>
                </a:spcBef>
                <a:spcAft>
                  <a:spcPts val="0"/>
                </a:spcAft>
                <a:buClrTx/>
                <a:buSzTx/>
                <a:buFontTx/>
                <a:buNone/>
                <a:tabLst/>
              </a:pPr>
              <a:r>
                <a:rPr lang="en-US" sz="3600" b="1" i="1" dirty="0" smtClean="0">
                  <a:solidFill>
                    <a:schemeClr val="accent4">
                      <a:lumMod val="75000"/>
                    </a:schemeClr>
                  </a:solidFill>
                  <a:latin typeface="+mj-lt"/>
                  <a:cs typeface="Arial" pitchFamily="34" charset="0"/>
                </a:rPr>
                <a:t>n</a:t>
              </a:r>
              <a:r>
                <a:rPr kumimoji="0" lang="en-US" sz="3600" b="1" i="1" u="none" strike="noStrike" cap="none" normalizeH="0" dirty="0" smtClean="0">
                  <a:ln>
                    <a:noFill/>
                  </a:ln>
                  <a:solidFill>
                    <a:schemeClr val="accent4">
                      <a:lumMod val="75000"/>
                    </a:schemeClr>
                  </a:solidFill>
                  <a:effectLst/>
                  <a:latin typeface="+mj-lt"/>
                  <a:cs typeface="Arial" pitchFamily="34" charset="0"/>
                </a:rPr>
                <a:t>ext </a:t>
              </a:r>
              <a:r>
                <a:rPr lang="en-US" sz="3600" b="1" i="1" dirty="0" smtClean="0">
                  <a:solidFill>
                    <a:schemeClr val="accent4">
                      <a:lumMod val="75000"/>
                    </a:schemeClr>
                  </a:solidFill>
                  <a:latin typeface="+mj-lt"/>
                  <a:cs typeface="Arial" pitchFamily="34" charset="0"/>
                </a:rPr>
                <a:t>g</a:t>
              </a:r>
              <a:r>
                <a:rPr kumimoji="0" lang="en-US" sz="3600" b="1" i="1" u="none" strike="noStrike" cap="none" normalizeH="0" dirty="0" smtClean="0">
                  <a:ln>
                    <a:noFill/>
                  </a:ln>
                  <a:solidFill>
                    <a:schemeClr val="accent4">
                      <a:lumMod val="75000"/>
                    </a:schemeClr>
                  </a:solidFill>
                  <a:effectLst/>
                  <a:latin typeface="+mj-lt"/>
                  <a:cs typeface="Arial" pitchFamily="34" charset="0"/>
                </a:rPr>
                <a:t>eneration </a:t>
              </a:r>
            </a:p>
            <a:p>
              <a:pPr marL="0" marR="455613" lvl="0" indent="0" algn="ctr" defTabSz="914400" rtl="0" eaLnBrk="1" fontAlgn="base" latinLnBrk="0" hangingPunct="1">
                <a:lnSpc>
                  <a:spcPct val="100000"/>
                </a:lnSpc>
                <a:spcBef>
                  <a:spcPct val="0"/>
                </a:spcBef>
                <a:spcAft>
                  <a:spcPts val="0"/>
                </a:spcAft>
                <a:buClrTx/>
                <a:buSzTx/>
                <a:buFontTx/>
                <a:buNone/>
                <a:tabLst/>
              </a:pPr>
              <a:r>
                <a:rPr kumimoji="0" lang="en-US" sz="3600" i="1" u="none" strike="noStrike" cap="none" normalizeH="0" baseline="0" dirty="0" smtClean="0">
                  <a:ln>
                    <a:noFill/>
                  </a:ln>
                  <a:solidFill>
                    <a:srgbClr val="000000"/>
                  </a:solidFill>
                  <a:effectLst/>
                  <a:latin typeface="+mj-lt"/>
                  <a:cs typeface="Arial" pitchFamily="34" charset="0"/>
                </a:rPr>
                <a:t>heat pumps</a:t>
              </a:r>
              <a:endParaRPr kumimoji="0" lang="en-US" sz="3600" i="1" u="none" strike="noStrike" cap="none" normalizeH="0" baseline="0" dirty="0" smtClean="0">
                <a:ln>
                  <a:noFill/>
                </a:ln>
                <a:solidFill>
                  <a:schemeClr val="tx1"/>
                </a:solidFill>
                <a:effectLst/>
                <a:latin typeface="+mj-lt"/>
                <a:cs typeface="Arial" pitchFamily="34" charset="0"/>
              </a:endParaRPr>
            </a:p>
          </p:txBody>
        </p:sp>
      </p:grpSp>
      <p:sp>
        <p:nvSpPr>
          <p:cNvPr id="10" name="TextBox 9"/>
          <p:cNvSpPr txBox="1"/>
          <p:nvPr/>
        </p:nvSpPr>
        <p:spPr>
          <a:xfrm>
            <a:off x="6019800" y="4343400"/>
            <a:ext cx="2895600" cy="369332"/>
          </a:xfrm>
          <a:prstGeom prst="rect">
            <a:avLst/>
          </a:prstGeom>
          <a:noFill/>
        </p:spPr>
        <p:txBody>
          <a:bodyPr wrap="square" rtlCol="0">
            <a:spAutoFit/>
          </a:bodyPr>
          <a:lstStyle/>
          <a:p>
            <a:r>
              <a:rPr lang="en-US" baseline="30000" dirty="0" smtClean="0"/>
              <a:t>*</a:t>
            </a:r>
            <a:r>
              <a:rPr lang="en-US" sz="1800" baseline="30000" dirty="0" smtClean="0"/>
              <a:t> </a:t>
            </a:r>
            <a:r>
              <a:rPr lang="en-US" sz="1800" dirty="0" smtClean="0"/>
              <a:t>via contract mfg. partner</a:t>
            </a:r>
            <a:endParaRPr lang="en-US" sz="1800" baseline="30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K3.1 8-31-10 B.png"/>
          <p:cNvPicPr>
            <a:picLocks noChangeAspect="1"/>
          </p:cNvPicPr>
          <p:nvPr/>
        </p:nvPicPr>
        <p:blipFill>
          <a:blip r:embed="rId3" cstate="print"/>
          <a:srcRect t="8333" r="33036" b="13095"/>
          <a:stretch>
            <a:fillRect/>
          </a:stretch>
        </p:blipFill>
        <p:spPr>
          <a:xfrm>
            <a:off x="3429000" y="1828800"/>
            <a:ext cx="5715000" cy="5029200"/>
          </a:xfrm>
          <a:prstGeom prst="rect">
            <a:avLst/>
          </a:prstGeom>
        </p:spPr>
      </p:pic>
      <p:sp>
        <p:nvSpPr>
          <p:cNvPr id="2" name="Title 1"/>
          <p:cNvSpPr>
            <a:spLocks noGrp="1"/>
          </p:cNvSpPr>
          <p:nvPr>
            <p:ph type="title"/>
          </p:nvPr>
        </p:nvSpPr>
        <p:spPr>
          <a:xfrm>
            <a:off x="228600" y="152400"/>
            <a:ext cx="8001000" cy="1295400"/>
          </a:xfrm>
        </p:spPr>
        <p:txBody>
          <a:bodyPr>
            <a:normAutofit/>
          </a:bodyPr>
          <a:lstStyle/>
          <a:p>
            <a:r>
              <a:rPr lang="en-US" dirty="0" smtClean="0">
                <a:solidFill>
                  <a:srgbClr val="F8F8F8"/>
                </a:solidFill>
                <a:latin typeface="Calibri" pitchFamily="34" charset="0"/>
              </a:rPr>
              <a:t>Proven Technology</a:t>
            </a:r>
            <a:endParaRPr lang="en-US" dirty="0">
              <a:solidFill>
                <a:srgbClr val="F8F8F8"/>
              </a:solidFill>
              <a:latin typeface="Calibri" pitchFamily="34" charset="0"/>
            </a:endParaRPr>
          </a:p>
        </p:txBody>
      </p:sp>
      <p:sp>
        <p:nvSpPr>
          <p:cNvPr id="4" name="Rectangle 3"/>
          <p:cNvSpPr>
            <a:spLocks noGrp="1" noChangeArrowheads="1"/>
          </p:cNvSpPr>
          <p:nvPr>
            <p:ph idx="1"/>
          </p:nvPr>
        </p:nvSpPr>
        <p:spPr>
          <a:xfrm>
            <a:off x="228600" y="1600200"/>
            <a:ext cx="6934200" cy="4876800"/>
          </a:xfrm>
        </p:spPr>
        <p:txBody>
          <a:bodyPr numCol="1">
            <a:noAutofit/>
          </a:bodyPr>
          <a:lstStyle/>
          <a:p>
            <a:pPr marL="0" lvl="2" indent="0">
              <a:lnSpc>
                <a:spcPct val="115000"/>
              </a:lnSpc>
              <a:spcBef>
                <a:spcPts val="0"/>
              </a:spcBef>
              <a:buClr>
                <a:srgbClr val="00B0F0"/>
              </a:buClr>
              <a:buSzPct val="90000"/>
              <a:buNone/>
              <a:defRPr/>
            </a:pPr>
            <a:r>
              <a:rPr lang="en-US" sz="3600" b="1" dirty="0" smtClean="0">
                <a:solidFill>
                  <a:srgbClr val="0070C0"/>
                </a:solidFill>
                <a:latin typeface="Calibri" pitchFamily="34" charset="0"/>
              </a:rPr>
              <a:t>EcoThermics </a:t>
            </a:r>
            <a:r>
              <a:rPr lang="en-US" sz="3600" b="1" dirty="0" smtClean="0">
                <a:solidFill>
                  <a:srgbClr val="0070C0"/>
                </a:solidFill>
                <a:latin typeface="Calibri" pitchFamily="34" charset="0"/>
              </a:rPr>
              <a:t>AT54 </a:t>
            </a:r>
            <a:r>
              <a:rPr lang="en-US" sz="3600" b="1" dirty="0" smtClean="0">
                <a:solidFill>
                  <a:srgbClr val="0070C0"/>
                </a:solidFill>
                <a:latin typeface="Calibri" pitchFamily="34" charset="0"/>
              </a:rPr>
              <a:t>Compressor</a:t>
            </a:r>
          </a:p>
          <a:p>
            <a:pPr marL="569913" lvl="1" indent="-346075">
              <a:lnSpc>
                <a:spcPct val="115000"/>
              </a:lnSpc>
              <a:spcBef>
                <a:spcPts val="0"/>
              </a:spcBef>
              <a:spcAft>
                <a:spcPts val="300"/>
              </a:spcAft>
              <a:buClr>
                <a:schemeClr val="tx1"/>
              </a:buClr>
              <a:buFont typeface="Calibri" pitchFamily="34" charset="0"/>
              <a:buChar char="•"/>
              <a:defRPr/>
            </a:pPr>
            <a:r>
              <a:rPr lang="en-US" dirty="0" smtClean="0">
                <a:latin typeface="Calibri" pitchFamily="34" charset="0"/>
              </a:rPr>
              <a:t>Superior axial CO</a:t>
            </a:r>
            <a:r>
              <a:rPr lang="en-US" baseline="-25000" dirty="0" smtClean="0">
                <a:latin typeface="Calibri" pitchFamily="34" charset="0"/>
              </a:rPr>
              <a:t>2</a:t>
            </a:r>
            <a:r>
              <a:rPr lang="en-US" dirty="0" smtClean="0">
                <a:latin typeface="Calibri" pitchFamily="34" charset="0"/>
              </a:rPr>
              <a:t> compressor</a:t>
            </a:r>
          </a:p>
          <a:p>
            <a:pPr marL="569913" lvl="1" indent="-346075">
              <a:lnSpc>
                <a:spcPct val="115000"/>
              </a:lnSpc>
              <a:spcBef>
                <a:spcPts val="0"/>
              </a:spcBef>
              <a:spcAft>
                <a:spcPts val="300"/>
              </a:spcAft>
              <a:buClr>
                <a:schemeClr val="tx1"/>
              </a:buClr>
              <a:buFont typeface="Calibri" pitchFamily="34" charset="0"/>
              <a:buChar char="•"/>
              <a:defRPr/>
            </a:pPr>
            <a:r>
              <a:rPr lang="en-US" dirty="0" smtClean="0">
                <a:latin typeface="Calibri" pitchFamily="34" charset="0"/>
              </a:rPr>
              <a:t>Compact; high power density</a:t>
            </a:r>
          </a:p>
          <a:p>
            <a:pPr marL="569913" lvl="1" indent="-346075">
              <a:lnSpc>
                <a:spcPct val="115000"/>
              </a:lnSpc>
              <a:spcBef>
                <a:spcPts val="0"/>
              </a:spcBef>
              <a:spcAft>
                <a:spcPts val="300"/>
              </a:spcAft>
              <a:buClr>
                <a:schemeClr val="tx1"/>
              </a:buClr>
              <a:buFont typeface="Calibri" pitchFamily="34" charset="0"/>
              <a:buChar char="•"/>
              <a:defRPr/>
            </a:pPr>
            <a:r>
              <a:rPr lang="en-US" dirty="0" smtClean="0">
                <a:latin typeface="Calibri" pitchFamily="34" charset="0"/>
              </a:rPr>
              <a:t>Cost driven core design</a:t>
            </a:r>
          </a:p>
          <a:p>
            <a:pPr marL="569913" lvl="1" indent="-346075">
              <a:lnSpc>
                <a:spcPct val="115000"/>
              </a:lnSpc>
              <a:spcBef>
                <a:spcPts val="0"/>
              </a:spcBef>
              <a:spcAft>
                <a:spcPts val="300"/>
              </a:spcAft>
              <a:buClr>
                <a:schemeClr val="tx1"/>
              </a:buClr>
              <a:buFont typeface="Calibri" pitchFamily="34" charset="0"/>
              <a:buChar char="•"/>
              <a:defRPr/>
            </a:pPr>
            <a:r>
              <a:rPr lang="en-US" dirty="0" smtClean="0">
                <a:latin typeface="Calibri" pitchFamily="34" charset="0"/>
              </a:rPr>
              <a:t>Competitive performance</a:t>
            </a:r>
          </a:p>
          <a:p>
            <a:pPr marL="569913" lvl="1" indent="-346075">
              <a:lnSpc>
                <a:spcPct val="115000"/>
              </a:lnSpc>
              <a:spcBef>
                <a:spcPts val="0"/>
              </a:spcBef>
              <a:spcAft>
                <a:spcPts val="300"/>
              </a:spcAft>
              <a:buClr>
                <a:schemeClr val="tx1"/>
              </a:buClr>
              <a:buFont typeface="Calibri" pitchFamily="34" charset="0"/>
              <a:buChar char="•"/>
              <a:defRPr/>
            </a:pPr>
            <a:r>
              <a:rPr lang="en-US" dirty="0" smtClean="0">
                <a:latin typeface="Calibri" pitchFamily="34" charset="0"/>
              </a:rPr>
              <a:t>Right size for commercial HW heating</a:t>
            </a:r>
          </a:p>
          <a:p>
            <a:pPr marL="569913" lvl="1" indent="-346075">
              <a:lnSpc>
                <a:spcPct val="115000"/>
              </a:lnSpc>
              <a:spcBef>
                <a:spcPts val="0"/>
              </a:spcBef>
              <a:spcAft>
                <a:spcPts val="300"/>
              </a:spcAft>
              <a:buClr>
                <a:schemeClr val="tx1"/>
              </a:buClr>
              <a:buFont typeface="Calibri" pitchFamily="34" charset="0"/>
              <a:buChar char="•"/>
              <a:defRPr/>
            </a:pPr>
            <a:r>
              <a:rPr lang="en-US" dirty="0" smtClean="0">
                <a:latin typeface="Calibri" pitchFamily="34" charset="0"/>
              </a:rPr>
              <a:t>OEM application flexibility</a:t>
            </a:r>
          </a:p>
          <a:p>
            <a:pPr marL="835089" lvl="2" indent="-346075">
              <a:spcBef>
                <a:spcPts val="0"/>
              </a:spcBef>
              <a:buClr>
                <a:schemeClr val="tx1"/>
              </a:buClr>
              <a:buNone/>
              <a:defRPr/>
            </a:pPr>
            <a:r>
              <a:rPr lang="en-US" dirty="0" smtClean="0">
                <a:latin typeface="Calibri" pitchFamily="34" charset="0"/>
              </a:rPr>
              <a:t> - scalable   	 - modular </a:t>
            </a:r>
          </a:p>
          <a:p>
            <a:pPr marL="835089" lvl="2" indent="-346075">
              <a:spcBef>
                <a:spcPts val="0"/>
              </a:spcBef>
              <a:buClr>
                <a:schemeClr val="tx1"/>
              </a:buClr>
              <a:buNone/>
              <a:defRPr/>
            </a:pPr>
            <a:r>
              <a:rPr lang="en-US" dirty="0" smtClean="0">
                <a:latin typeface="Calibri" pitchFamily="34" charset="0"/>
              </a:rPr>
              <a:t> - configurable        - manufacturable</a:t>
            </a:r>
            <a:endParaRPr lang="en-US" sz="3600" b="1" dirty="0" smtClean="0">
              <a:solidFill>
                <a:srgbClr val="00B050"/>
              </a:solidFill>
              <a:latin typeface="Calibri" pitchFamily="34" charset="0"/>
            </a:endParaRPr>
          </a:p>
          <a:p>
            <a:pPr marL="0" lvl="2" indent="0">
              <a:lnSpc>
                <a:spcPct val="115000"/>
              </a:lnSpc>
              <a:spcBef>
                <a:spcPts val="0"/>
              </a:spcBef>
              <a:spcAft>
                <a:spcPts val="600"/>
              </a:spcAft>
              <a:buClr>
                <a:srgbClr val="00B0F0"/>
              </a:buClr>
              <a:buSzPct val="90000"/>
              <a:buNone/>
              <a:defRPr/>
            </a:pPr>
            <a:endParaRPr lang="en-US" sz="3600" b="1" dirty="0" smtClean="0">
              <a:solidFill>
                <a:srgbClr val="00B050"/>
              </a:solidFill>
              <a:latin typeface="Calibri" pitchFamily="34" charset="0"/>
            </a:endParaRPr>
          </a:p>
        </p:txBody>
      </p:sp>
      <p:pic>
        <p:nvPicPr>
          <p:cNvPr id="5" name="Picture 4" descr="Logo.png"/>
          <p:cNvPicPr>
            <a:picLocks noChangeAspect="1"/>
          </p:cNvPicPr>
          <p:nvPr/>
        </p:nvPicPr>
        <p:blipFill>
          <a:blip r:embed="rId4" cstate="print"/>
          <a:stretch>
            <a:fillRect/>
          </a:stretch>
        </p:blipFill>
        <p:spPr>
          <a:xfrm>
            <a:off x="7010400" y="304800"/>
            <a:ext cx="1758877" cy="914400"/>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295400"/>
          </a:xfrm>
        </p:spPr>
        <p:txBody>
          <a:bodyPr>
            <a:normAutofit/>
          </a:bodyPr>
          <a:lstStyle/>
          <a:p>
            <a:r>
              <a:rPr lang="en-US" sz="4400" dirty="0" smtClean="0">
                <a:latin typeface="Arial Narrow" pitchFamily="34" charset="0"/>
              </a:rPr>
              <a:t>AT54</a:t>
            </a:r>
            <a:r>
              <a:rPr lang="en-US" sz="4800" dirty="0" smtClean="0">
                <a:latin typeface="Arial" pitchFamily="34" charset="0"/>
              </a:rPr>
              <a:t> </a:t>
            </a:r>
            <a:r>
              <a:rPr lang="en-US" dirty="0" smtClean="0"/>
              <a:t>Product Specs</a:t>
            </a:r>
            <a:endParaRPr lang="en-US" sz="4400" dirty="0">
              <a:latin typeface="Arial" pitchFamily="34" charset="0"/>
            </a:endParaRPr>
          </a:p>
        </p:txBody>
      </p:sp>
      <p:pic>
        <p:nvPicPr>
          <p:cNvPr id="5" name="Picture 4" descr="Logo.png"/>
          <p:cNvPicPr>
            <a:picLocks noChangeAspect="1"/>
          </p:cNvPicPr>
          <p:nvPr/>
        </p:nvPicPr>
        <p:blipFill>
          <a:blip r:embed="rId4" cstate="print"/>
          <a:stretch>
            <a:fillRect/>
          </a:stretch>
        </p:blipFill>
        <p:spPr>
          <a:xfrm>
            <a:off x="7467600" y="381000"/>
            <a:ext cx="1454077" cy="755941"/>
          </a:xfrm>
          <a:prstGeom prst="rect">
            <a:avLst/>
          </a:prstGeom>
        </p:spPr>
      </p:pic>
      <p:pic>
        <p:nvPicPr>
          <p:cNvPr id="9" name="Picture 8" descr="Specs.png"/>
          <p:cNvPicPr>
            <a:picLocks noChangeAspect="1"/>
          </p:cNvPicPr>
          <p:nvPr/>
        </p:nvPicPr>
        <p:blipFill>
          <a:blip r:embed="rId5" cstate="print"/>
          <a:stretch>
            <a:fillRect/>
          </a:stretch>
        </p:blipFill>
        <p:spPr>
          <a:xfrm>
            <a:off x="0" y="1524000"/>
            <a:ext cx="5339386" cy="4572000"/>
          </a:xfrm>
          <a:prstGeom prst="rect">
            <a:avLst/>
          </a:prstGeom>
        </p:spPr>
      </p:pic>
      <p:sp>
        <p:nvSpPr>
          <p:cNvPr id="52227" name="Text Box 3"/>
          <p:cNvSpPr txBox="1">
            <a:spLocks noChangeArrowheads="1"/>
          </p:cNvSpPr>
          <p:nvPr/>
        </p:nvSpPr>
        <p:spPr bwMode="auto">
          <a:xfrm>
            <a:off x="4495800" y="5334000"/>
            <a:ext cx="4648200" cy="381000"/>
          </a:xfrm>
          <a:prstGeom prst="rect">
            <a:avLst/>
          </a:prstGeom>
          <a:solidFill>
            <a:srgbClr val="4D4D4D"/>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Gill Sans MT" pitchFamily="34" charset="0"/>
                <a:cs typeface="Arial" pitchFamily="34" charset="0"/>
              </a:rPr>
              <a:t>Performance Forecast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2228" name="Picture 4" descr="Picture1"/>
          <p:cNvPicPr>
            <a:picLocks noChangeAspect="1" noChangeArrowheads="1"/>
          </p:cNvPicPr>
          <p:nvPr/>
        </p:nvPicPr>
        <p:blipFill>
          <a:blip r:embed="rId6" cstate="print"/>
          <a:srcRect/>
          <a:stretch>
            <a:fillRect/>
          </a:stretch>
        </p:blipFill>
        <p:spPr bwMode="auto">
          <a:xfrm>
            <a:off x="5181600" y="2514600"/>
            <a:ext cx="3098632" cy="2590800"/>
          </a:xfrm>
          <a:prstGeom prst="rect">
            <a:avLst/>
          </a:prstGeom>
          <a:noFill/>
          <a:ln w="9525" algn="in">
            <a:noFill/>
            <a:miter lim="800000"/>
            <a:headEnd/>
            <a:tailEnd/>
          </a:ln>
          <a:effectLst/>
        </p:spPr>
      </p:pic>
      <p:pic>
        <p:nvPicPr>
          <p:cNvPr id="12" name="Picture 11" descr="specs 2.png"/>
          <p:cNvPicPr>
            <a:picLocks noChangeAspect="1"/>
          </p:cNvPicPr>
          <p:nvPr/>
        </p:nvPicPr>
        <p:blipFill>
          <a:blip r:embed="rId7" cstate="print"/>
          <a:stretch>
            <a:fillRect/>
          </a:stretch>
        </p:blipFill>
        <p:spPr>
          <a:xfrm>
            <a:off x="4495800" y="5715000"/>
            <a:ext cx="4648200" cy="1143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arow.png"/>
          <p:cNvPicPr>
            <a:picLocks noChangeAspect="1"/>
          </p:cNvPicPr>
          <p:nvPr/>
        </p:nvPicPr>
        <p:blipFill>
          <a:blip r:embed="rId3" cstate="print"/>
          <a:srcRect l="4567" r="4094" b="26450"/>
          <a:stretch>
            <a:fillRect/>
          </a:stretch>
        </p:blipFill>
        <p:spPr>
          <a:xfrm>
            <a:off x="0" y="762000"/>
            <a:ext cx="9144000" cy="6096000"/>
          </a:xfrm>
          <a:prstGeom prst="rect">
            <a:avLst/>
          </a:prstGeom>
        </p:spPr>
      </p:pic>
      <p:sp>
        <p:nvSpPr>
          <p:cNvPr id="25" name="Down Arrow 24"/>
          <p:cNvSpPr/>
          <p:nvPr/>
        </p:nvSpPr>
        <p:spPr>
          <a:xfrm rot="14078901">
            <a:off x="6319416" y="3107223"/>
            <a:ext cx="1532442" cy="3960279"/>
          </a:xfrm>
          <a:prstGeom prst="down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bg1"/>
              </a:solidFill>
            </a:endParaRPr>
          </a:p>
        </p:txBody>
      </p:sp>
      <p:sp>
        <p:nvSpPr>
          <p:cNvPr id="12" name="Title 1"/>
          <p:cNvSpPr txBox="1">
            <a:spLocks/>
          </p:cNvSpPr>
          <p:nvPr/>
        </p:nvSpPr>
        <p:spPr>
          <a:xfrm>
            <a:off x="457200" y="152400"/>
            <a:ext cx="4800600" cy="1295400"/>
          </a:xfrm>
          <a:prstGeom prst="rect">
            <a:avLst/>
          </a:prstGeom>
        </p:spPr>
        <p:txBody>
          <a:bodyPr vert="horz" anchor="ctr">
            <a:noAutofit/>
          </a:bodyPr>
          <a:lstStyle/>
          <a:p>
            <a:pPr marL="0" marR="0" lvl="0" indent="0" defTabSz="914400" fontAlgn="auto">
              <a:lnSpc>
                <a:spcPct val="100000"/>
              </a:lnSpc>
              <a:spcBef>
                <a:spcPct val="0"/>
              </a:spcBef>
              <a:spcAft>
                <a:spcPts val="0"/>
              </a:spcAft>
              <a:buClrTx/>
              <a:buSzTx/>
              <a:tabLst/>
              <a:defRPr/>
            </a:pPr>
            <a:r>
              <a:rPr lang="en-US" sz="45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bri" pitchFamily="34" charset="0"/>
                <a:ea typeface="+mj-ea"/>
                <a:cs typeface="+mj-cs"/>
              </a:rPr>
              <a:t>Product Evolution</a:t>
            </a:r>
          </a:p>
        </p:txBody>
      </p:sp>
      <p:sp>
        <p:nvSpPr>
          <p:cNvPr id="13" name="Title 1"/>
          <p:cNvSpPr txBox="1">
            <a:spLocks/>
          </p:cNvSpPr>
          <p:nvPr/>
        </p:nvSpPr>
        <p:spPr>
          <a:xfrm>
            <a:off x="1981200" y="5791200"/>
            <a:ext cx="1905000" cy="9144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smtClean="0">
                <a:ln>
                  <a:noFill/>
                </a:ln>
                <a:solidFill>
                  <a:schemeClr val="bg1"/>
                </a:solidFill>
                <a:effectLst/>
                <a:uLnTx/>
                <a:uFillTx/>
                <a:latin typeface="Calibri" pitchFamily="34" charset="0"/>
                <a:ea typeface="+mj-ea"/>
                <a:cs typeface="+mj-cs"/>
              </a:rPr>
              <a:t>MK-1 </a:t>
            </a:r>
            <a:r>
              <a:rPr lang="en-US" sz="2400" dirty="0" smtClean="0">
                <a:solidFill>
                  <a:schemeClr val="bg1"/>
                </a:solidFill>
                <a:latin typeface="Calibri" pitchFamily="34" charset="0"/>
                <a:ea typeface="+mj-ea"/>
                <a:cs typeface="+mj-cs"/>
              </a:rPr>
              <a:t>(20</a:t>
            </a:r>
            <a:r>
              <a:rPr kumimoji="0" lang="en-US" sz="2400" i="0" u="none" strike="noStrike" kern="1200" cap="none" spc="0" normalizeH="0" baseline="0" noProof="0" dirty="0" smtClean="0">
                <a:ln>
                  <a:noFill/>
                </a:ln>
                <a:solidFill>
                  <a:schemeClr val="bg1"/>
                </a:solidFill>
                <a:effectLst/>
                <a:uLnTx/>
                <a:uFillTx/>
                <a:latin typeface="Calibri" pitchFamily="34" charset="0"/>
                <a:ea typeface="+mj-ea"/>
                <a:cs typeface="+mj-cs"/>
              </a:rPr>
              <a:t>08)</a:t>
            </a:r>
            <a:endParaRPr kumimoji="0" lang="en-US" sz="2400" i="0" u="none" strike="noStrike" kern="1200" cap="none" spc="0" normalizeH="0" baseline="0" noProof="0" dirty="0">
              <a:ln>
                <a:noFill/>
              </a:ln>
              <a:solidFill>
                <a:schemeClr val="bg1"/>
              </a:solidFill>
              <a:effectLst/>
              <a:uLnTx/>
              <a:uFillTx/>
              <a:latin typeface="Calibri" pitchFamily="34" charset="0"/>
              <a:ea typeface="+mj-ea"/>
              <a:cs typeface="+mj-cs"/>
            </a:endParaRPr>
          </a:p>
        </p:txBody>
      </p:sp>
      <p:sp>
        <p:nvSpPr>
          <p:cNvPr id="17" name="Title 1"/>
          <p:cNvSpPr txBox="1">
            <a:spLocks/>
          </p:cNvSpPr>
          <p:nvPr/>
        </p:nvSpPr>
        <p:spPr>
          <a:xfrm>
            <a:off x="3733800" y="4724400"/>
            <a:ext cx="1905000" cy="990600"/>
          </a:xfrm>
          <a:prstGeom prst="rect">
            <a:avLst/>
          </a:prstGeom>
        </p:spPr>
        <p:txBody>
          <a:bodyPr vert="horz" anchor="ctr">
            <a:noAutofit/>
          </a:bodyPr>
          <a:lstStyle/>
          <a:p>
            <a:pPr algn="ctr">
              <a:spcBef>
                <a:spcPct val="0"/>
              </a:spcBef>
              <a:defRPr/>
            </a:pPr>
            <a:r>
              <a:rPr lang="en-US" sz="2400" dirty="0" smtClean="0">
                <a:solidFill>
                  <a:schemeClr val="bg1"/>
                </a:solidFill>
                <a:latin typeface="Calibri" pitchFamily="34" charset="0"/>
                <a:ea typeface="+mj-ea"/>
                <a:cs typeface="+mj-cs"/>
              </a:rPr>
              <a:t>MK-2 (2009)</a:t>
            </a:r>
            <a:endParaRPr lang="en-US" sz="2400" dirty="0">
              <a:solidFill>
                <a:schemeClr val="bg1"/>
              </a:solidFill>
              <a:latin typeface="Calibri" pitchFamily="34" charset="0"/>
              <a:ea typeface="+mj-ea"/>
              <a:cs typeface="+mj-cs"/>
            </a:endParaRPr>
          </a:p>
        </p:txBody>
      </p:sp>
      <p:sp>
        <p:nvSpPr>
          <p:cNvPr id="14" name="Title 1"/>
          <p:cNvSpPr txBox="1">
            <a:spLocks/>
          </p:cNvSpPr>
          <p:nvPr/>
        </p:nvSpPr>
        <p:spPr>
          <a:xfrm>
            <a:off x="5334000" y="3733800"/>
            <a:ext cx="1905000" cy="9144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libri" pitchFamily="34" charset="0"/>
                <a:ea typeface="+mj-ea"/>
                <a:cs typeface="+mj-cs"/>
              </a:rPr>
              <a:t>MK-3 (2010)</a:t>
            </a:r>
            <a:endParaRPr lang="en-US" sz="2400" dirty="0">
              <a:solidFill>
                <a:schemeClr val="bg1"/>
              </a:solidFill>
              <a:latin typeface="Calibri" pitchFamily="34" charset="0"/>
              <a:ea typeface="+mj-ea"/>
              <a:cs typeface="+mj-cs"/>
            </a:endParaRPr>
          </a:p>
        </p:txBody>
      </p:sp>
      <p:sp>
        <p:nvSpPr>
          <p:cNvPr id="26" name="TextBox 25"/>
          <p:cNvSpPr txBox="1"/>
          <p:nvPr/>
        </p:nvSpPr>
        <p:spPr>
          <a:xfrm rot="19453059">
            <a:off x="5063474" y="4900073"/>
            <a:ext cx="3435840" cy="707886"/>
          </a:xfrm>
          <a:prstGeom prst="rect">
            <a:avLst/>
          </a:prstGeom>
          <a:noFill/>
        </p:spPr>
        <p:txBody>
          <a:bodyPr wrap="square" rtlCol="0">
            <a:spAutoFit/>
          </a:bodyPr>
          <a:lstStyle/>
          <a:p>
            <a:pPr algn="ctr"/>
            <a:r>
              <a:rPr lang="en-US" sz="40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mj-lt"/>
                <a:ea typeface="+mj-ea"/>
                <a:cs typeface="+mj-cs"/>
              </a:rPr>
              <a:t>Compressor</a:t>
            </a:r>
          </a:p>
        </p:txBody>
      </p:sp>
      <p:pic>
        <p:nvPicPr>
          <p:cNvPr id="16" name="Picture 2" descr="C:\Users\Merle\Desktop\EcoThermics\ET Pics &amp; Videos\MK3\IMG00212.jpg"/>
          <p:cNvPicPr>
            <a:picLocks noChangeAspect="1" noChangeArrowheads="1"/>
          </p:cNvPicPr>
          <p:nvPr/>
        </p:nvPicPr>
        <p:blipFill>
          <a:blip r:embed="rId4" cstate="print"/>
          <a:srcRect l="20975" t="-4886" r="24970"/>
          <a:stretch>
            <a:fillRect/>
          </a:stretch>
        </p:blipFill>
        <p:spPr bwMode="auto">
          <a:xfrm>
            <a:off x="4343400" y="1143000"/>
            <a:ext cx="2485624" cy="3069175"/>
          </a:xfrm>
          <a:prstGeom prst="rect">
            <a:avLst/>
          </a:prstGeom>
          <a:ln>
            <a:noFill/>
          </a:ln>
          <a:effectLst>
            <a:outerShdw blurRad="292100" dist="139700" dir="2700000" algn="tl" rotWithShape="0">
              <a:srgbClr val="333333">
                <a:alpha val="65000"/>
              </a:srgbClr>
            </a:outerShdw>
            <a:softEdge rad="635000"/>
          </a:effectLst>
        </p:spPr>
      </p:pic>
      <p:pic>
        <p:nvPicPr>
          <p:cNvPr id="6" name="Picture 2" descr="C:\Users\Merle\Pictures\My Pictures\My Pictures\EcoThermics\EcoThermics pics- by Roy\100_0682.JPG"/>
          <p:cNvPicPr>
            <a:picLocks noChangeAspect="1" noChangeArrowheads="1"/>
          </p:cNvPicPr>
          <p:nvPr/>
        </p:nvPicPr>
        <p:blipFill>
          <a:blip r:embed="rId5" cstate="print"/>
          <a:srcRect l="14863" t="5535" r="25476" b="19941"/>
          <a:stretch>
            <a:fillRect/>
          </a:stretch>
        </p:blipFill>
        <p:spPr bwMode="auto">
          <a:xfrm>
            <a:off x="2362200" y="2514600"/>
            <a:ext cx="2269238" cy="2909179"/>
          </a:xfrm>
          <a:prstGeom prst="rect">
            <a:avLst/>
          </a:prstGeom>
          <a:ln>
            <a:noFill/>
          </a:ln>
          <a:effectLst>
            <a:outerShdw blurRad="292100" dist="139700" dir="2700000" algn="tl" rotWithShape="0">
              <a:srgbClr val="333333">
                <a:alpha val="65000"/>
              </a:srgbClr>
            </a:outerShdw>
            <a:softEdge rad="635000"/>
          </a:effectLst>
        </p:spPr>
      </p:pic>
      <p:pic>
        <p:nvPicPr>
          <p:cNvPr id="5122" name="Picture 2" descr="C:\Users\Merle\Desktop\EcoThermics\Press Conf\Press Con Pics - CVR\CO2 Compressor.JPG"/>
          <p:cNvPicPr>
            <a:picLocks noGrp="1" noChangeAspect="1" noChangeArrowheads="1"/>
          </p:cNvPicPr>
          <p:nvPr>
            <p:ph idx="1"/>
          </p:nvPr>
        </p:nvPicPr>
        <p:blipFill>
          <a:blip r:embed="rId6" cstate="print"/>
          <a:srcRect l="43110" t="18147" r="33276" b="21776"/>
          <a:stretch>
            <a:fillRect/>
          </a:stretch>
        </p:blipFill>
        <p:spPr bwMode="auto">
          <a:xfrm>
            <a:off x="228600" y="3581400"/>
            <a:ext cx="2142392" cy="3276600"/>
          </a:xfrm>
          <a:prstGeom prst="rect">
            <a:avLst/>
          </a:prstGeom>
          <a:ln>
            <a:noFill/>
          </a:ln>
          <a:effectLst>
            <a:outerShdw blurRad="292100" dist="139700" dir="2700000" algn="tl" rotWithShape="0">
              <a:srgbClr val="333333">
                <a:alpha val="65000"/>
              </a:srgbClr>
            </a:outerShdw>
            <a:softEdge rad="635000"/>
          </a:effectLst>
        </p:spPr>
      </p:pic>
      <p:pic>
        <p:nvPicPr>
          <p:cNvPr id="15" name="Picture 14" descr="AT54Mpockets (2).jpg"/>
          <p:cNvPicPr>
            <a:picLocks noChangeAspect="1"/>
          </p:cNvPicPr>
          <p:nvPr/>
        </p:nvPicPr>
        <p:blipFill>
          <a:blip r:embed="rId7" cstate="print"/>
          <a:srcRect l="21684" t="-2927" r="20297" b="3464"/>
          <a:stretch>
            <a:fillRect/>
          </a:stretch>
        </p:blipFill>
        <p:spPr>
          <a:xfrm>
            <a:off x="6629400" y="0"/>
            <a:ext cx="2667000" cy="3429000"/>
          </a:xfrm>
          <a:prstGeom prst="rect">
            <a:avLst/>
          </a:prstGeom>
          <a:ln>
            <a:noFill/>
          </a:ln>
          <a:effectLst>
            <a:outerShdw blurRad="292100" dist="139700" dir="2700000" algn="tl" rotWithShape="0">
              <a:srgbClr val="333333">
                <a:alpha val="65000"/>
              </a:srgbClr>
            </a:outerShdw>
            <a:softEdge rad="635000"/>
          </a:effectLst>
        </p:spPr>
      </p:pic>
      <p:sp>
        <p:nvSpPr>
          <p:cNvPr id="18" name="Title 1"/>
          <p:cNvSpPr txBox="1">
            <a:spLocks/>
          </p:cNvSpPr>
          <p:nvPr/>
        </p:nvSpPr>
        <p:spPr>
          <a:xfrm>
            <a:off x="7010400" y="2743200"/>
            <a:ext cx="2057400" cy="9144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Calibri" pitchFamily="34" charset="0"/>
                <a:ea typeface="+mj-ea"/>
                <a:cs typeface="+mj-cs"/>
              </a:rPr>
              <a:t>AT54 </a:t>
            </a:r>
            <a:r>
              <a:rPr lang="en-US" sz="2400" dirty="0" smtClean="0">
                <a:solidFill>
                  <a:schemeClr val="bg1"/>
                </a:solidFill>
                <a:latin typeface="Calibri" pitchFamily="34" charset="0"/>
                <a:ea typeface="+mj-ea"/>
                <a:cs typeface="+mj-cs"/>
              </a:rPr>
              <a:t>(2011)</a:t>
            </a:r>
            <a:endParaRPr lang="en-US" sz="2400" dirty="0">
              <a:solidFill>
                <a:schemeClr val="bg1"/>
              </a:solidFill>
              <a:latin typeface="Calibri" pitchFamily="34"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4"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001000" cy="1295400"/>
          </a:xfrm>
        </p:spPr>
        <p:txBody>
          <a:bodyPr>
            <a:normAutofit/>
          </a:bodyPr>
          <a:lstStyle/>
          <a:p>
            <a:r>
              <a:rPr lang="en-US" dirty="0" smtClean="0">
                <a:solidFill>
                  <a:srgbClr val="F8F8F8"/>
                </a:solidFill>
                <a:latin typeface="Calibri" pitchFamily="34" charset="0"/>
              </a:rPr>
              <a:t>Development Status</a:t>
            </a:r>
            <a:endParaRPr lang="en-US" dirty="0">
              <a:solidFill>
                <a:srgbClr val="F8F8F8"/>
              </a:solidFill>
              <a:latin typeface="Calibri" pitchFamily="34" charset="0"/>
            </a:endParaRPr>
          </a:p>
        </p:txBody>
      </p:sp>
      <p:sp>
        <p:nvSpPr>
          <p:cNvPr id="4" name="Rectangle 3"/>
          <p:cNvSpPr>
            <a:spLocks noGrp="1" noChangeArrowheads="1"/>
          </p:cNvSpPr>
          <p:nvPr>
            <p:ph idx="1"/>
          </p:nvPr>
        </p:nvSpPr>
        <p:spPr>
          <a:xfrm>
            <a:off x="1143000" y="1752600"/>
            <a:ext cx="7696200" cy="3124200"/>
          </a:xfrm>
          <a:ln>
            <a:noFill/>
          </a:ln>
        </p:spPr>
        <p:txBody>
          <a:bodyPr numCol="1">
            <a:noAutofit/>
          </a:bodyPr>
          <a:lstStyle/>
          <a:p>
            <a:pPr marL="569913" lvl="1" indent="-346075">
              <a:spcBef>
                <a:spcPts val="0"/>
              </a:spcBef>
              <a:spcAft>
                <a:spcPts val="1200"/>
              </a:spcAft>
              <a:buClr>
                <a:schemeClr val="tx1"/>
              </a:buClr>
              <a:buFont typeface="Calibri" pitchFamily="34" charset="0"/>
              <a:buChar char="•"/>
              <a:defRPr/>
            </a:pPr>
            <a:r>
              <a:rPr lang="en-US" dirty="0" smtClean="0">
                <a:latin typeface="Calibri" pitchFamily="34" charset="0"/>
              </a:rPr>
              <a:t>Extensive testing in three lab test facilities; competitive performance targets achieved</a:t>
            </a:r>
          </a:p>
          <a:p>
            <a:pPr marL="569913" lvl="1" indent="-346075">
              <a:spcBef>
                <a:spcPts val="0"/>
              </a:spcBef>
              <a:spcAft>
                <a:spcPts val="1200"/>
              </a:spcAft>
              <a:buClr>
                <a:schemeClr val="tx1"/>
              </a:buClr>
              <a:buFont typeface="Calibri" pitchFamily="34" charset="0"/>
              <a:buChar char="•"/>
              <a:defRPr/>
            </a:pPr>
            <a:r>
              <a:rPr lang="en-US" dirty="0" smtClean="0">
                <a:latin typeface="Calibri" pitchFamily="34" charset="0"/>
              </a:rPr>
              <a:t>Field testing underway in two locations</a:t>
            </a:r>
          </a:p>
          <a:p>
            <a:pPr marL="569913" lvl="1" indent="-346075">
              <a:spcBef>
                <a:spcPts val="0"/>
              </a:spcBef>
              <a:spcAft>
                <a:spcPts val="1200"/>
              </a:spcAft>
              <a:buClr>
                <a:schemeClr val="tx1"/>
              </a:buClr>
              <a:buFont typeface="Calibri" pitchFamily="34" charset="0"/>
              <a:buChar char="•"/>
              <a:defRPr/>
            </a:pPr>
            <a:r>
              <a:rPr lang="en-US" dirty="0" smtClean="0">
                <a:latin typeface="Calibri" pitchFamily="34" charset="0"/>
              </a:rPr>
              <a:t>Limited quantities of compressors available now to select OEM’s for system design and testing</a:t>
            </a:r>
          </a:p>
          <a:p>
            <a:pPr marL="569913" lvl="1" indent="-346075">
              <a:spcBef>
                <a:spcPts val="0"/>
              </a:spcBef>
              <a:spcAft>
                <a:spcPts val="1200"/>
              </a:spcAft>
              <a:buClr>
                <a:schemeClr val="tx1"/>
              </a:buClr>
              <a:buFont typeface="Calibri" pitchFamily="34" charset="0"/>
              <a:buChar char="•"/>
              <a:defRPr/>
            </a:pPr>
            <a:r>
              <a:rPr lang="en-US" dirty="0" smtClean="0">
                <a:latin typeface="Calibri" pitchFamily="34" charset="0"/>
              </a:rPr>
              <a:t>On target for pilot production (2Q 2011)</a:t>
            </a:r>
          </a:p>
        </p:txBody>
      </p:sp>
      <p:pic>
        <p:nvPicPr>
          <p:cNvPr id="5" name="Picture 4" descr="Logo.png"/>
          <p:cNvPicPr>
            <a:picLocks noChangeAspect="1"/>
          </p:cNvPicPr>
          <p:nvPr/>
        </p:nvPicPr>
        <p:blipFill>
          <a:blip r:embed="rId3" cstate="print"/>
          <a:stretch>
            <a:fillRect/>
          </a:stretch>
        </p:blipFill>
        <p:spPr>
          <a:xfrm>
            <a:off x="7010400" y="304800"/>
            <a:ext cx="1758877" cy="914400"/>
          </a:xfrm>
          <a:prstGeom prst="rect">
            <a:avLst/>
          </a:prstGeom>
        </p:spPr>
      </p:pic>
      <p:pic>
        <p:nvPicPr>
          <p:cNvPr id="7" name="Picture 6" descr="MK3.1 8-31-10 B.png"/>
          <p:cNvPicPr>
            <a:picLocks noChangeAspect="1"/>
          </p:cNvPicPr>
          <p:nvPr/>
        </p:nvPicPr>
        <p:blipFill>
          <a:blip r:embed="rId4" cstate="print">
            <a:clrChange>
              <a:clrFrom>
                <a:srgbClr val="9E9C98">
                  <a:alpha val="46275"/>
                </a:srgbClr>
              </a:clrFrom>
              <a:clrTo>
                <a:srgbClr val="9E9C98">
                  <a:alpha val="0"/>
                </a:srgbClr>
              </a:clrTo>
            </a:clrChange>
            <a:grayscl/>
          </a:blip>
          <a:srcRect l="53913" t="18667" r="33656" b="31678"/>
          <a:stretch>
            <a:fillRect/>
          </a:stretch>
        </p:blipFill>
        <p:spPr>
          <a:xfrm>
            <a:off x="1" y="2286000"/>
            <a:ext cx="1371599" cy="4572000"/>
          </a:xfrm>
          <a:prstGeom prst="rect">
            <a:avLst/>
          </a:prstGeom>
          <a:effectLst>
            <a:outerShdw blurRad="50800" sx="1000" sy="1000" algn="ctr" rotWithShape="0">
              <a:schemeClr val="bg1">
                <a:lumMod val="65000"/>
              </a:schemeClr>
            </a:outerShdw>
          </a:effectLst>
        </p:spPr>
      </p:pic>
      <p:sp>
        <p:nvSpPr>
          <p:cNvPr id="6" name="Oval 5"/>
          <p:cNvSpPr/>
          <p:nvPr/>
        </p:nvSpPr>
        <p:spPr>
          <a:xfrm>
            <a:off x="2286000" y="5105400"/>
            <a:ext cx="5029200" cy="1371600"/>
          </a:xfrm>
          <a:prstGeom prst="ellipse">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Prototype goals achieved </a:t>
            </a:r>
            <a:endParaRPr lang="en-US" sz="2400" b="1" dirty="0" smtClean="0">
              <a:solidFill>
                <a:srgbClr val="C00000"/>
              </a:solidFill>
            </a:endParaRPr>
          </a:p>
          <a:p>
            <a:pPr algn="ctr"/>
            <a:r>
              <a:rPr lang="en-US" sz="2400" dirty="0" smtClean="0">
                <a:solidFill>
                  <a:schemeClr val="bg1"/>
                </a:solidFill>
              </a:rPr>
              <a:t>On</a:t>
            </a:r>
            <a:r>
              <a:rPr lang="en-US" sz="2400" b="1" dirty="0" smtClean="0">
                <a:solidFill>
                  <a:srgbClr val="C00000"/>
                </a:solidFill>
              </a:rPr>
              <a:t> </a:t>
            </a:r>
            <a:r>
              <a:rPr lang="en-US" sz="2400" dirty="0" smtClean="0"/>
              <a:t>target for pilot phase</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descr="Team.png"/>
          <p:cNvPicPr>
            <a:picLocks noChangeAspect="1"/>
          </p:cNvPicPr>
          <p:nvPr/>
        </p:nvPicPr>
        <p:blipFill>
          <a:blip r:embed="rId3" cstate="print">
            <a:duotone>
              <a:schemeClr val="bg2">
                <a:shade val="45000"/>
                <a:satMod val="135000"/>
              </a:schemeClr>
              <a:prstClr val="white"/>
            </a:duotone>
          </a:blip>
          <a:srcRect l="17525" t="8585" r="22337" b="5555"/>
          <a:stretch>
            <a:fillRect/>
          </a:stretch>
        </p:blipFill>
        <p:spPr>
          <a:xfrm>
            <a:off x="3276600" y="0"/>
            <a:ext cx="2286000" cy="6705600"/>
          </a:xfrm>
          <a:prstGeom prst="rect">
            <a:avLst/>
          </a:prstGeom>
          <a:solidFill>
            <a:schemeClr val="bg1"/>
          </a:solidFill>
          <a:effectLst>
            <a:outerShdw blurRad="50800" dist="50800" dir="5400000" algn="ctr" rotWithShape="0">
              <a:schemeClr val="bg1"/>
            </a:outerShdw>
          </a:effectLst>
        </p:spPr>
      </p:pic>
      <p:sp>
        <p:nvSpPr>
          <p:cNvPr id="28" name="Rectangle 27"/>
          <p:cNvSpPr/>
          <p:nvPr/>
        </p:nvSpPr>
        <p:spPr>
          <a:xfrm>
            <a:off x="-76200" y="0"/>
            <a:ext cx="1143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001000" y="0"/>
            <a:ext cx="1143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45719"/>
            <a:ext cx="91440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om Dennison.jpg"/>
          <p:cNvPicPr>
            <a:picLocks noChangeAspect="1"/>
          </p:cNvPicPr>
          <p:nvPr/>
        </p:nvPicPr>
        <p:blipFill>
          <a:blip r:embed="rId4" cstate="print"/>
          <a:srcRect l="6709"/>
          <a:stretch>
            <a:fillRect/>
          </a:stretch>
        </p:blipFill>
        <p:spPr>
          <a:xfrm>
            <a:off x="8077200" y="5533841"/>
            <a:ext cx="1066800" cy="12479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Merle Rocke.jpg"/>
          <p:cNvPicPr>
            <a:picLocks noChangeAspect="1"/>
          </p:cNvPicPr>
          <p:nvPr/>
        </p:nvPicPr>
        <p:blipFill>
          <a:blip r:embed="rId5" cstate="print"/>
          <a:srcRect l="10253" r="3602" b="1632"/>
          <a:stretch>
            <a:fillRect/>
          </a:stretch>
        </p:blipFill>
        <p:spPr>
          <a:xfrm>
            <a:off x="0" y="0"/>
            <a:ext cx="999776"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Tammie Leichtenberg.jpg"/>
          <p:cNvPicPr>
            <a:picLocks noChangeAspect="1"/>
          </p:cNvPicPr>
          <p:nvPr/>
        </p:nvPicPr>
        <p:blipFill>
          <a:blip r:embed="rId6" cstate="print"/>
          <a:srcRect l="9155" r="17623" b="7160"/>
          <a:stretch>
            <a:fillRect/>
          </a:stretch>
        </p:blipFill>
        <p:spPr>
          <a:xfrm>
            <a:off x="0" y="5410200"/>
            <a:ext cx="9906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Marc (2).jpg"/>
          <p:cNvPicPr>
            <a:picLocks noChangeAspect="1"/>
          </p:cNvPicPr>
          <p:nvPr/>
        </p:nvPicPr>
        <p:blipFill>
          <a:blip r:embed="rId7" cstate="print"/>
          <a:srcRect t="12083"/>
          <a:stretch>
            <a:fillRect/>
          </a:stretch>
        </p:blipFill>
        <p:spPr>
          <a:xfrm>
            <a:off x="8077200" y="19166"/>
            <a:ext cx="1066800" cy="1276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l Sabin.jpg"/>
          <p:cNvPicPr>
            <a:picLocks noChangeAspect="1"/>
          </p:cNvPicPr>
          <p:nvPr/>
        </p:nvPicPr>
        <p:blipFill>
          <a:blip r:embed="rId8" cstate="print"/>
          <a:srcRect l="6709" t="12295" r="18151" b="13936"/>
          <a:stretch>
            <a:fillRect/>
          </a:stretch>
        </p:blipFill>
        <p:spPr>
          <a:xfrm>
            <a:off x="8077201" y="4230307"/>
            <a:ext cx="1066800" cy="1179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Craig Riediger.jpg"/>
          <p:cNvPicPr>
            <a:picLocks noChangeAspect="1"/>
          </p:cNvPicPr>
          <p:nvPr/>
        </p:nvPicPr>
        <p:blipFill>
          <a:blip r:embed="rId9" cstate="print"/>
          <a:srcRect l="1284"/>
          <a:stretch>
            <a:fillRect/>
          </a:stretch>
        </p:blipFill>
        <p:spPr>
          <a:xfrm>
            <a:off x="8077200" y="2895600"/>
            <a:ext cx="1066800"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Dan Sherman..jpg"/>
          <p:cNvPicPr>
            <a:picLocks noChangeAspect="1"/>
          </p:cNvPicPr>
          <p:nvPr/>
        </p:nvPicPr>
        <p:blipFill>
          <a:blip r:embed="rId10" cstate="print"/>
          <a:srcRect l="11161"/>
          <a:stretch>
            <a:fillRect/>
          </a:stretch>
        </p:blipFill>
        <p:spPr>
          <a:xfrm>
            <a:off x="8089491" y="1447800"/>
            <a:ext cx="1054509" cy="129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1066800" y="96560"/>
            <a:ext cx="3581400" cy="1046440"/>
          </a:xfrm>
          <a:prstGeom prst="rect">
            <a:avLst/>
          </a:prstGeom>
          <a:noFill/>
        </p:spPr>
        <p:txBody>
          <a:bodyPr wrap="square" rtlCol="0">
            <a:spAutoFit/>
          </a:bodyPr>
          <a:lstStyle/>
          <a:p>
            <a:r>
              <a:rPr lang="en-US" b="1" dirty="0" smtClean="0">
                <a:latin typeface="Calibri" pitchFamily="34" charset="0"/>
                <a:cs typeface="Calibri" pitchFamily="34" charset="0"/>
              </a:rPr>
              <a:t>Merle Rocke</a:t>
            </a:r>
          </a:p>
          <a:p>
            <a:r>
              <a:rPr lang="en-US" sz="1600" dirty="0" smtClean="0">
                <a:latin typeface="Calibri" pitchFamily="34" charset="0"/>
                <a:cs typeface="Calibri" pitchFamily="34" charset="0"/>
              </a:rPr>
              <a:t>Chairman &amp; CEO</a:t>
            </a:r>
          </a:p>
          <a:p>
            <a:pPr>
              <a:buFont typeface="Arial" pitchFamily="34" charset="0"/>
              <a:buChar char="•"/>
            </a:pPr>
            <a:r>
              <a:rPr lang="en-US" sz="1400" dirty="0" smtClean="0">
                <a:latin typeface="Calibri" pitchFamily="34" charset="0"/>
                <a:cs typeface="Calibri" pitchFamily="34" charset="0"/>
              </a:rPr>
              <a:t> Founder &amp; former GM, Caterpillar Logistics</a:t>
            </a:r>
          </a:p>
          <a:p>
            <a:pPr>
              <a:buFont typeface="Arial" pitchFamily="34" charset="0"/>
              <a:buChar char="•"/>
            </a:pPr>
            <a:r>
              <a:rPr lang="en-US" sz="1400" dirty="0" smtClean="0">
                <a:latin typeface="Calibri" pitchFamily="34" charset="0"/>
                <a:cs typeface="Calibri" pitchFamily="34" charset="0"/>
              </a:rPr>
              <a:t> Manufacturing, technology, supply chain </a:t>
            </a:r>
            <a:endParaRPr lang="en-US" dirty="0"/>
          </a:p>
        </p:txBody>
      </p:sp>
      <p:sp>
        <p:nvSpPr>
          <p:cNvPr id="15" name="TextBox 14"/>
          <p:cNvSpPr txBox="1"/>
          <p:nvPr/>
        </p:nvSpPr>
        <p:spPr>
          <a:xfrm>
            <a:off x="1066800" y="1391960"/>
            <a:ext cx="3581400" cy="1046440"/>
          </a:xfrm>
          <a:prstGeom prst="rect">
            <a:avLst/>
          </a:prstGeom>
          <a:noFill/>
        </p:spPr>
        <p:txBody>
          <a:bodyPr wrap="square" rtlCol="0">
            <a:spAutoFit/>
          </a:bodyPr>
          <a:lstStyle/>
          <a:p>
            <a:r>
              <a:rPr lang="en-US" b="1" dirty="0" smtClean="0">
                <a:latin typeface="Calibri" pitchFamily="34" charset="0"/>
                <a:cs typeface="Calibri" pitchFamily="34" charset="0"/>
              </a:rPr>
              <a:t>Travis Horton, PhD</a:t>
            </a:r>
          </a:p>
          <a:p>
            <a:r>
              <a:rPr lang="en-US" sz="1600" dirty="0" smtClean="0">
                <a:latin typeface="Calibri" pitchFamily="34" charset="0"/>
                <a:cs typeface="Calibri" pitchFamily="34" charset="0"/>
              </a:rPr>
              <a:t>Chief Technology Officer</a:t>
            </a:r>
          </a:p>
          <a:p>
            <a:pPr>
              <a:buFont typeface="Arial" pitchFamily="34" charset="0"/>
              <a:buChar char="•"/>
            </a:pPr>
            <a:r>
              <a:rPr lang="en-US" sz="1400" dirty="0" smtClean="0">
                <a:latin typeface="Calibri" pitchFamily="34" charset="0"/>
                <a:cs typeface="Calibri" pitchFamily="34" charset="0"/>
              </a:rPr>
              <a:t> Expert in transcritical CO</a:t>
            </a:r>
            <a:r>
              <a:rPr lang="en-US" sz="1400" baseline="-25000" dirty="0" smtClean="0">
                <a:latin typeface="Calibri" pitchFamily="34" charset="0"/>
                <a:cs typeface="Calibri" pitchFamily="34" charset="0"/>
              </a:rPr>
              <a:t>2</a:t>
            </a:r>
            <a:r>
              <a:rPr lang="en-US" sz="1400" dirty="0" smtClean="0">
                <a:latin typeface="Calibri" pitchFamily="34" charset="0"/>
                <a:cs typeface="Calibri" pitchFamily="34" charset="0"/>
              </a:rPr>
              <a:t> compression </a:t>
            </a:r>
          </a:p>
          <a:p>
            <a:pPr>
              <a:buFont typeface="Arial" pitchFamily="34" charset="0"/>
              <a:buChar char="•"/>
            </a:pPr>
            <a:r>
              <a:rPr lang="en-US" sz="1400" dirty="0" smtClean="0">
                <a:latin typeface="Calibri" pitchFamily="34" charset="0"/>
                <a:cs typeface="Calibri" pitchFamily="34" charset="0"/>
              </a:rPr>
              <a:t> Purdue University faculty</a:t>
            </a:r>
            <a:endParaRPr lang="en-US" dirty="0"/>
          </a:p>
        </p:txBody>
      </p:sp>
      <p:sp>
        <p:nvSpPr>
          <p:cNvPr id="16" name="TextBox 15"/>
          <p:cNvSpPr txBox="1"/>
          <p:nvPr/>
        </p:nvSpPr>
        <p:spPr>
          <a:xfrm>
            <a:off x="1066800" y="4211360"/>
            <a:ext cx="3581400" cy="1046440"/>
          </a:xfrm>
          <a:prstGeom prst="rect">
            <a:avLst/>
          </a:prstGeom>
          <a:noFill/>
        </p:spPr>
        <p:txBody>
          <a:bodyPr wrap="square" rtlCol="0">
            <a:spAutoFit/>
          </a:bodyPr>
          <a:lstStyle/>
          <a:p>
            <a:r>
              <a:rPr lang="en-US" b="1" dirty="0" smtClean="0">
                <a:latin typeface="Calibri" pitchFamily="34" charset="0"/>
                <a:cs typeface="Calibri" pitchFamily="34" charset="0"/>
              </a:rPr>
              <a:t>Thomas Lewicki</a:t>
            </a:r>
          </a:p>
          <a:p>
            <a:r>
              <a:rPr lang="en-US" sz="1600" dirty="0" smtClean="0">
                <a:latin typeface="Calibri" pitchFamily="34" charset="0"/>
                <a:cs typeface="Calibri" pitchFamily="34" charset="0"/>
              </a:rPr>
              <a:t>Chief Financial Officer</a:t>
            </a:r>
          </a:p>
          <a:p>
            <a:pPr>
              <a:buFont typeface="Arial" pitchFamily="34" charset="0"/>
              <a:buChar char="•"/>
            </a:pPr>
            <a:r>
              <a:rPr lang="en-US" sz="1400" dirty="0" smtClean="0">
                <a:latin typeface="Calibri" pitchFamily="34" charset="0"/>
                <a:cs typeface="Calibri" pitchFamily="34" charset="0"/>
              </a:rPr>
              <a:t> Commercialization (MS Internet Explorer)</a:t>
            </a:r>
          </a:p>
          <a:p>
            <a:pPr>
              <a:buFont typeface="Arial" pitchFamily="34" charset="0"/>
              <a:buChar char="•"/>
            </a:pPr>
            <a:r>
              <a:rPr lang="en-US" sz="1400" dirty="0" smtClean="0">
                <a:latin typeface="Calibri" pitchFamily="34" charset="0"/>
                <a:cs typeface="Calibri" pitchFamily="34" charset="0"/>
              </a:rPr>
              <a:t> IPO’s, strategic investments, spin-outs</a:t>
            </a:r>
            <a:endParaRPr lang="en-US" dirty="0"/>
          </a:p>
        </p:txBody>
      </p:sp>
      <p:sp>
        <p:nvSpPr>
          <p:cNvPr id="17" name="TextBox 16"/>
          <p:cNvSpPr txBox="1"/>
          <p:nvPr/>
        </p:nvSpPr>
        <p:spPr>
          <a:xfrm>
            <a:off x="1066800" y="2839760"/>
            <a:ext cx="3581400" cy="1046440"/>
          </a:xfrm>
          <a:prstGeom prst="rect">
            <a:avLst/>
          </a:prstGeom>
          <a:noFill/>
          <a:ln w="41275">
            <a:noFill/>
          </a:ln>
        </p:spPr>
        <p:txBody>
          <a:bodyPr wrap="square" rtlCol="0">
            <a:spAutoFit/>
          </a:bodyPr>
          <a:lstStyle/>
          <a:p>
            <a:r>
              <a:rPr lang="en-US" b="1" dirty="0" smtClean="0">
                <a:latin typeface="Calibri" pitchFamily="34" charset="0"/>
                <a:cs typeface="Calibri" pitchFamily="34" charset="0"/>
              </a:rPr>
              <a:t>Rodney Hugelman, PhD</a:t>
            </a:r>
          </a:p>
          <a:p>
            <a:r>
              <a:rPr lang="en-US" sz="1600" dirty="0" smtClean="0">
                <a:latin typeface="Calibri" pitchFamily="34" charset="0"/>
                <a:cs typeface="Calibri" pitchFamily="34" charset="0"/>
              </a:rPr>
              <a:t>Chief Scientist</a:t>
            </a:r>
          </a:p>
          <a:p>
            <a:pPr>
              <a:buFont typeface="Arial" pitchFamily="34" charset="0"/>
              <a:buChar char="•"/>
            </a:pPr>
            <a:r>
              <a:rPr lang="en-US" sz="1400" dirty="0" smtClean="0">
                <a:latin typeface="Calibri" pitchFamily="34" charset="0"/>
                <a:cs typeface="Calibri" pitchFamily="34" charset="0"/>
              </a:rPr>
              <a:t> Rocket engine, Mars, Atlas Missile projects</a:t>
            </a:r>
          </a:p>
          <a:p>
            <a:pPr>
              <a:buFont typeface="Arial" pitchFamily="34" charset="0"/>
              <a:buChar char="•"/>
            </a:pPr>
            <a:r>
              <a:rPr lang="en-US" sz="1400" dirty="0" smtClean="0">
                <a:latin typeface="Calibri" pitchFamily="34" charset="0"/>
                <a:cs typeface="Calibri" pitchFamily="34" charset="0"/>
              </a:rPr>
              <a:t> Professor Emeritus, University of Illinois</a:t>
            </a:r>
            <a:endParaRPr lang="en-US" dirty="0"/>
          </a:p>
        </p:txBody>
      </p:sp>
      <p:sp>
        <p:nvSpPr>
          <p:cNvPr id="18" name="TextBox 17"/>
          <p:cNvSpPr txBox="1"/>
          <p:nvPr/>
        </p:nvSpPr>
        <p:spPr>
          <a:xfrm>
            <a:off x="1066800" y="5582960"/>
            <a:ext cx="3581400" cy="1046440"/>
          </a:xfrm>
          <a:prstGeom prst="rect">
            <a:avLst/>
          </a:prstGeom>
          <a:noFill/>
        </p:spPr>
        <p:txBody>
          <a:bodyPr wrap="square" rtlCol="0">
            <a:spAutoFit/>
          </a:bodyPr>
          <a:lstStyle/>
          <a:p>
            <a:r>
              <a:rPr lang="en-US" b="1" dirty="0" smtClean="0">
                <a:latin typeface="Calibri" pitchFamily="34" charset="0"/>
                <a:cs typeface="Calibri" pitchFamily="34" charset="0"/>
              </a:rPr>
              <a:t>Tammie Leichtenberg</a:t>
            </a:r>
          </a:p>
          <a:p>
            <a:r>
              <a:rPr lang="en-US" sz="1600" dirty="0" smtClean="0">
                <a:latin typeface="Calibri" pitchFamily="34" charset="0"/>
                <a:cs typeface="Calibri" pitchFamily="34" charset="0"/>
              </a:rPr>
              <a:t>Director of Corporate Services</a:t>
            </a:r>
          </a:p>
          <a:p>
            <a:pPr>
              <a:buFont typeface="Arial" pitchFamily="34" charset="0"/>
              <a:buChar char="•"/>
            </a:pPr>
            <a:r>
              <a:rPr lang="en-US" sz="1400" dirty="0" smtClean="0">
                <a:latin typeface="Calibri" pitchFamily="34" charset="0"/>
                <a:cs typeface="Calibri" pitchFamily="34" charset="0"/>
              </a:rPr>
              <a:t> Marketing, communications, administration</a:t>
            </a:r>
          </a:p>
          <a:p>
            <a:pPr>
              <a:buFont typeface="Arial" pitchFamily="34" charset="0"/>
              <a:buChar char="•"/>
            </a:pPr>
            <a:r>
              <a:rPr lang="en-US" sz="1400" dirty="0" smtClean="0">
                <a:latin typeface="Calibri" pitchFamily="34" charset="0"/>
                <a:cs typeface="Calibri" pitchFamily="34" charset="0"/>
              </a:rPr>
              <a:t> Strategic analysis &amp; business development</a:t>
            </a:r>
            <a:endParaRPr lang="en-US" dirty="0"/>
          </a:p>
        </p:txBody>
      </p:sp>
      <p:sp>
        <p:nvSpPr>
          <p:cNvPr id="19" name="TextBox 18"/>
          <p:cNvSpPr txBox="1"/>
          <p:nvPr/>
        </p:nvSpPr>
        <p:spPr>
          <a:xfrm>
            <a:off x="4572000" y="96560"/>
            <a:ext cx="3581400" cy="1046440"/>
          </a:xfrm>
          <a:prstGeom prst="rect">
            <a:avLst/>
          </a:prstGeom>
          <a:noFill/>
        </p:spPr>
        <p:txBody>
          <a:bodyPr wrap="square" rtlCol="0">
            <a:spAutoFit/>
          </a:bodyPr>
          <a:lstStyle/>
          <a:p>
            <a:r>
              <a:rPr lang="en-US" b="1" dirty="0" smtClean="0">
                <a:latin typeface="Calibri" pitchFamily="34" charset="0"/>
                <a:cs typeface="Calibri" pitchFamily="34" charset="0"/>
              </a:rPr>
              <a:t>Marc Albertin</a:t>
            </a:r>
          </a:p>
          <a:p>
            <a:r>
              <a:rPr lang="en-US" sz="1600" dirty="0" smtClean="0">
                <a:latin typeface="Calibri" pitchFamily="34" charset="0"/>
                <a:cs typeface="Calibri" pitchFamily="34" charset="0"/>
              </a:rPr>
              <a:t>Director of Innovation</a:t>
            </a:r>
          </a:p>
          <a:p>
            <a:pPr>
              <a:buFont typeface="Arial" pitchFamily="34" charset="0"/>
              <a:buChar char="•"/>
            </a:pPr>
            <a:r>
              <a:rPr lang="en-US" sz="1400" dirty="0" smtClean="0">
                <a:latin typeface="Calibri" pitchFamily="34" charset="0"/>
                <a:cs typeface="Calibri" pitchFamily="34" charset="0"/>
              </a:rPr>
              <a:t> Founder, inventor, applications engineer</a:t>
            </a:r>
          </a:p>
          <a:p>
            <a:pPr>
              <a:buFont typeface="Arial" pitchFamily="34" charset="0"/>
              <a:buChar char="•"/>
            </a:pPr>
            <a:r>
              <a:rPr lang="en-US" sz="1400" dirty="0" smtClean="0">
                <a:latin typeface="Calibri" pitchFamily="34" charset="0"/>
                <a:cs typeface="Calibri" pitchFamily="34" charset="0"/>
              </a:rPr>
              <a:t> Prototype development and fabrication</a:t>
            </a:r>
            <a:endParaRPr lang="en-US" dirty="0"/>
          </a:p>
        </p:txBody>
      </p:sp>
      <p:sp>
        <p:nvSpPr>
          <p:cNvPr id="20" name="TextBox 19"/>
          <p:cNvSpPr txBox="1"/>
          <p:nvPr/>
        </p:nvSpPr>
        <p:spPr>
          <a:xfrm>
            <a:off x="4572000" y="1391960"/>
            <a:ext cx="3581400" cy="1046440"/>
          </a:xfrm>
          <a:prstGeom prst="rect">
            <a:avLst/>
          </a:prstGeom>
          <a:noFill/>
        </p:spPr>
        <p:txBody>
          <a:bodyPr wrap="square" rtlCol="0">
            <a:spAutoFit/>
          </a:bodyPr>
          <a:lstStyle/>
          <a:p>
            <a:r>
              <a:rPr lang="en-US" b="1" dirty="0" smtClean="0">
                <a:latin typeface="Calibri" pitchFamily="34" charset="0"/>
                <a:cs typeface="Calibri" pitchFamily="34" charset="0"/>
              </a:rPr>
              <a:t>Daniel Sherman</a:t>
            </a:r>
          </a:p>
          <a:p>
            <a:r>
              <a:rPr lang="en-US" sz="1600" dirty="0" smtClean="0">
                <a:latin typeface="Calibri" pitchFamily="34" charset="0"/>
                <a:cs typeface="Calibri" pitchFamily="34" charset="0"/>
              </a:rPr>
              <a:t>Director of Engineering</a:t>
            </a:r>
          </a:p>
          <a:p>
            <a:pPr>
              <a:buFont typeface="Arial" pitchFamily="34" charset="0"/>
              <a:buChar char="•"/>
            </a:pPr>
            <a:r>
              <a:rPr lang="en-US" sz="1400" dirty="0" smtClean="0">
                <a:latin typeface="Calibri" pitchFamily="34" charset="0"/>
                <a:cs typeface="Calibri" pitchFamily="34" charset="0"/>
              </a:rPr>
              <a:t> Design engineering, system integration</a:t>
            </a:r>
          </a:p>
          <a:p>
            <a:pPr>
              <a:buFont typeface="Arial" pitchFamily="34" charset="0"/>
              <a:buChar char="•"/>
            </a:pPr>
            <a:r>
              <a:rPr lang="en-US" sz="1400" dirty="0" smtClean="0">
                <a:latin typeface="Calibri" pitchFamily="34" charset="0"/>
                <a:cs typeface="Calibri" pitchFamily="34" charset="0"/>
              </a:rPr>
              <a:t> Electronic/hydraulic system design expertise</a:t>
            </a:r>
            <a:endParaRPr lang="en-US" dirty="0"/>
          </a:p>
        </p:txBody>
      </p:sp>
      <p:sp>
        <p:nvSpPr>
          <p:cNvPr id="21" name="TextBox 20"/>
          <p:cNvSpPr txBox="1"/>
          <p:nvPr/>
        </p:nvSpPr>
        <p:spPr>
          <a:xfrm>
            <a:off x="4572000" y="2819400"/>
            <a:ext cx="3581400" cy="1046440"/>
          </a:xfrm>
          <a:prstGeom prst="rect">
            <a:avLst/>
          </a:prstGeom>
          <a:noFill/>
        </p:spPr>
        <p:txBody>
          <a:bodyPr wrap="square" rtlCol="0">
            <a:spAutoFit/>
          </a:bodyPr>
          <a:lstStyle/>
          <a:p>
            <a:r>
              <a:rPr lang="en-US" b="1" dirty="0" smtClean="0">
                <a:latin typeface="Calibri" pitchFamily="34" charset="0"/>
                <a:cs typeface="Calibri" pitchFamily="34" charset="0"/>
              </a:rPr>
              <a:t>Craig Riediger</a:t>
            </a:r>
          </a:p>
          <a:p>
            <a:r>
              <a:rPr lang="en-US" sz="1600" dirty="0" smtClean="0">
                <a:latin typeface="Calibri" pitchFamily="34" charset="0"/>
                <a:cs typeface="Calibri" pitchFamily="34" charset="0"/>
              </a:rPr>
              <a:t>Product Consultant</a:t>
            </a:r>
          </a:p>
          <a:p>
            <a:pPr>
              <a:buFont typeface="Arial" pitchFamily="34" charset="0"/>
              <a:buChar char="•"/>
            </a:pPr>
            <a:r>
              <a:rPr lang="en-US" sz="1400" dirty="0" smtClean="0">
                <a:latin typeface="Calibri" pitchFamily="34" charset="0"/>
                <a:cs typeface="Calibri" pitchFamily="34" charset="0"/>
              </a:rPr>
              <a:t> Strategic product development, Caterpillar</a:t>
            </a:r>
          </a:p>
          <a:p>
            <a:pPr>
              <a:buFont typeface="Arial" pitchFamily="34" charset="0"/>
              <a:buChar char="•"/>
            </a:pPr>
            <a:r>
              <a:rPr lang="en-US" sz="1400" dirty="0" smtClean="0">
                <a:latin typeface="Calibri" pitchFamily="34" charset="0"/>
                <a:cs typeface="Calibri" pitchFamily="34" charset="0"/>
              </a:rPr>
              <a:t> Component development; holds 12 patents</a:t>
            </a:r>
            <a:endParaRPr lang="en-US" dirty="0"/>
          </a:p>
        </p:txBody>
      </p:sp>
      <p:sp>
        <p:nvSpPr>
          <p:cNvPr id="22" name="TextBox 21"/>
          <p:cNvSpPr txBox="1"/>
          <p:nvPr/>
        </p:nvSpPr>
        <p:spPr>
          <a:xfrm>
            <a:off x="4572000" y="4191000"/>
            <a:ext cx="3581400" cy="1046440"/>
          </a:xfrm>
          <a:prstGeom prst="rect">
            <a:avLst/>
          </a:prstGeom>
          <a:noFill/>
        </p:spPr>
        <p:txBody>
          <a:bodyPr wrap="square" rtlCol="0">
            <a:spAutoFit/>
          </a:bodyPr>
          <a:lstStyle/>
          <a:p>
            <a:r>
              <a:rPr lang="en-US" b="1" dirty="0" smtClean="0">
                <a:latin typeface="Calibri" pitchFamily="34" charset="0"/>
                <a:cs typeface="Calibri" pitchFamily="34" charset="0"/>
              </a:rPr>
              <a:t>Al Sabin</a:t>
            </a:r>
          </a:p>
          <a:p>
            <a:r>
              <a:rPr lang="en-US" sz="1600" dirty="0" smtClean="0">
                <a:latin typeface="Calibri" pitchFamily="34" charset="0"/>
                <a:cs typeface="Calibri" pitchFamily="34" charset="0"/>
              </a:rPr>
              <a:t>Manufacturing Consultant</a:t>
            </a:r>
          </a:p>
          <a:p>
            <a:pPr>
              <a:buFont typeface="Arial" pitchFamily="34" charset="0"/>
              <a:buChar char="•"/>
            </a:pPr>
            <a:r>
              <a:rPr lang="en-US" sz="1400" dirty="0" smtClean="0">
                <a:latin typeface="Calibri" pitchFamily="34" charset="0"/>
                <a:cs typeface="Calibri" pitchFamily="34" charset="0"/>
              </a:rPr>
              <a:t> High velocity manufacturing champion</a:t>
            </a:r>
          </a:p>
          <a:p>
            <a:pPr>
              <a:buFont typeface="Arial" pitchFamily="34" charset="0"/>
              <a:buChar char="•"/>
            </a:pPr>
            <a:r>
              <a:rPr lang="en-US" sz="1400" dirty="0" smtClean="0">
                <a:latin typeface="Calibri" pitchFamily="34" charset="0"/>
                <a:cs typeface="Calibri" pitchFamily="34" charset="0"/>
              </a:rPr>
              <a:t> Est. Caterpillar engine business in China</a:t>
            </a:r>
            <a:endParaRPr lang="en-US" dirty="0"/>
          </a:p>
        </p:txBody>
      </p:sp>
      <p:sp>
        <p:nvSpPr>
          <p:cNvPr id="23" name="TextBox 22"/>
          <p:cNvSpPr txBox="1"/>
          <p:nvPr/>
        </p:nvSpPr>
        <p:spPr>
          <a:xfrm>
            <a:off x="4572000" y="5582960"/>
            <a:ext cx="3581400" cy="1046440"/>
          </a:xfrm>
          <a:prstGeom prst="rect">
            <a:avLst/>
          </a:prstGeom>
          <a:noFill/>
        </p:spPr>
        <p:txBody>
          <a:bodyPr wrap="square" rtlCol="0">
            <a:spAutoFit/>
          </a:bodyPr>
          <a:lstStyle/>
          <a:p>
            <a:r>
              <a:rPr lang="en-US" b="1" dirty="0" smtClean="0">
                <a:latin typeface="Calibri" pitchFamily="34" charset="0"/>
                <a:cs typeface="Calibri" pitchFamily="34" charset="0"/>
              </a:rPr>
              <a:t>Tom Dennison</a:t>
            </a:r>
          </a:p>
          <a:p>
            <a:r>
              <a:rPr lang="en-US" sz="1600" dirty="0" smtClean="0">
                <a:latin typeface="Calibri" pitchFamily="34" charset="0"/>
                <a:cs typeface="Calibri" pitchFamily="34" charset="0"/>
              </a:rPr>
              <a:t>Product Consultant</a:t>
            </a:r>
          </a:p>
          <a:p>
            <a:pPr>
              <a:buFont typeface="Arial" pitchFamily="34" charset="0"/>
              <a:buChar char="•"/>
            </a:pPr>
            <a:r>
              <a:rPr lang="en-US" sz="1400" dirty="0" smtClean="0">
                <a:latin typeface="Calibri" pitchFamily="34" charset="0"/>
                <a:cs typeface="Calibri" pitchFamily="34" charset="0"/>
              </a:rPr>
              <a:t> Component &amp; complex system development</a:t>
            </a:r>
          </a:p>
          <a:p>
            <a:pPr>
              <a:buFont typeface="Arial" pitchFamily="34" charset="0"/>
              <a:buChar char="•"/>
            </a:pPr>
            <a:r>
              <a:rPr lang="en-US" sz="1400" dirty="0" smtClean="0">
                <a:latin typeface="Calibri" pitchFamily="34" charset="0"/>
                <a:cs typeface="Calibri" pitchFamily="34" charset="0"/>
              </a:rPr>
              <a:t> New product intro &amp; machine validation</a:t>
            </a:r>
            <a:endParaRPr lang="en-US" dirty="0"/>
          </a:p>
        </p:txBody>
      </p:sp>
      <p:sp>
        <p:nvSpPr>
          <p:cNvPr id="27" name="Rectangle 26"/>
          <p:cNvSpPr/>
          <p:nvPr/>
        </p:nvSpPr>
        <p:spPr>
          <a:xfrm>
            <a:off x="0" y="6812281"/>
            <a:ext cx="91440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Users\tleich\AppData\Local\Microsoft\Windows\Temporary Internet Files\Content.Outlook\J4K08WRS\Tom3 (3).jpg"/>
          <p:cNvPicPr>
            <a:picLocks noChangeAspect="1" noChangeArrowheads="1"/>
          </p:cNvPicPr>
          <p:nvPr/>
        </p:nvPicPr>
        <p:blipFill>
          <a:blip r:embed="rId11" cstate="print"/>
          <a:srcRect l="9846" r="8440" b="3232"/>
          <a:stretch>
            <a:fillRect/>
          </a:stretch>
        </p:blipFill>
        <p:spPr bwMode="auto">
          <a:xfrm>
            <a:off x="0" y="4038600"/>
            <a:ext cx="1005708" cy="129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2"/>
          <p:cNvPicPr>
            <a:picLocks noChangeAspect="1" noChangeArrowheads="1"/>
          </p:cNvPicPr>
          <p:nvPr/>
        </p:nvPicPr>
        <p:blipFill>
          <a:blip r:embed="rId12" cstate="print"/>
          <a:srcRect l="9220"/>
          <a:stretch>
            <a:fillRect/>
          </a:stretch>
        </p:blipFill>
        <p:spPr bwMode="auto">
          <a:xfrm>
            <a:off x="-23344" y="1371600"/>
            <a:ext cx="1013944"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Rod Hugelman.jpg"/>
          <p:cNvPicPr>
            <a:picLocks noChangeAspect="1"/>
          </p:cNvPicPr>
          <p:nvPr/>
        </p:nvPicPr>
        <p:blipFill>
          <a:blip r:embed="rId13" cstate="print"/>
          <a:srcRect l="8451" t="2865" r="6338"/>
          <a:stretch>
            <a:fillRect/>
          </a:stretch>
        </p:blipFill>
        <p:spPr>
          <a:xfrm>
            <a:off x="0" y="2667000"/>
            <a:ext cx="968761"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4">
                                            <p:txEl>
                                              <p:pRg st="0" end="0"/>
                                            </p:txEl>
                                          </p:spTgt>
                                        </p:tgtEl>
                                        <p:attrNameLst>
                                          <p:attrName>style.color</p:attrName>
                                        </p:attrNameLst>
                                      </p:cBhvr>
                                      <p:to>
                                        <p:clrVal>
                                          <a:schemeClr val="accent1"/>
                                        </p:clrVal>
                                      </p:to>
                                    </p:set>
                                    <p:set>
                                      <p:cBhvr>
                                        <p:cTn id="7" dur="500" fill="hold"/>
                                        <p:tgtEl>
                                          <p:spTgt spid="14">
                                            <p:txEl>
                                              <p:pRg st="0" end="0"/>
                                            </p:txEl>
                                          </p:spTgt>
                                        </p:tgtEl>
                                        <p:attrNameLst>
                                          <p:attrName>fillcolor</p:attrName>
                                        </p:attrNameLst>
                                      </p:cBhvr>
                                      <p:to>
                                        <p:clrVal>
                                          <a:schemeClr val="accent1"/>
                                        </p:clrVal>
                                      </p:to>
                                    </p:set>
                                    <p:set>
                                      <p:cBhvr>
                                        <p:cTn id="8" dur="500" fill="hold"/>
                                        <p:tgtEl>
                                          <p:spTgt spid="14">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16">
                                            <p:txEl>
                                              <p:pRg st="0" end="0"/>
                                            </p:txEl>
                                          </p:spTgt>
                                        </p:tgtEl>
                                        <p:attrNameLst>
                                          <p:attrName>style.color</p:attrName>
                                        </p:attrNameLst>
                                      </p:cBhvr>
                                      <p:to>
                                        <p:clrVal>
                                          <a:schemeClr val="accent1"/>
                                        </p:clrVal>
                                      </p:to>
                                    </p:set>
                                    <p:set>
                                      <p:cBhvr>
                                        <p:cTn id="13" dur="500" fill="hold"/>
                                        <p:tgtEl>
                                          <p:spTgt spid="16">
                                            <p:txEl>
                                              <p:pRg st="0" end="0"/>
                                            </p:txEl>
                                          </p:spTgt>
                                        </p:tgtEl>
                                        <p:attrNameLst>
                                          <p:attrName>fillcolor</p:attrName>
                                        </p:attrNameLst>
                                      </p:cBhvr>
                                      <p:to>
                                        <p:clrVal>
                                          <a:schemeClr val="accent1"/>
                                        </p:clrVal>
                                      </p:to>
                                    </p:set>
                                    <p:set>
                                      <p:cBhvr>
                                        <p:cTn id="14" dur="500" fill="hold"/>
                                        <p:tgtEl>
                                          <p:spTgt spid="16">
                                            <p:txEl>
                                              <p:pRg st="0" end="0"/>
                                            </p:txEl>
                                          </p:spTgt>
                                        </p:tgtEl>
                                        <p:attrNameLst>
                                          <p:attrName>fill.type</p:attrName>
                                        </p:attrNameLst>
                                      </p:cBhvr>
                                      <p:to>
                                        <p:strVal val="solid"/>
                                      </p:to>
                                    </p:set>
                                  </p:childTnLst>
                                </p:cTn>
                              </p:par>
                              <p:par>
                                <p:cTn id="15" presetID="16" presetClass="emph" presetSubtype="0" fill="hold" nodeType="withEffect">
                                  <p:stCondLst>
                                    <p:cond delay="0"/>
                                  </p:stCondLst>
                                  <p:iterate type="lt">
                                    <p:tmPct val="4000"/>
                                  </p:iterate>
                                  <p:childTnLst>
                                    <p:set>
                                      <p:cBhvr override="childStyle">
                                        <p:cTn id="16" dur="500" fill="hold"/>
                                        <p:tgtEl>
                                          <p:spTgt spid="18">
                                            <p:txEl>
                                              <p:pRg st="0" end="0"/>
                                            </p:txEl>
                                          </p:spTgt>
                                        </p:tgtEl>
                                        <p:attrNameLst>
                                          <p:attrName>style.color</p:attrName>
                                        </p:attrNameLst>
                                      </p:cBhvr>
                                      <p:to>
                                        <p:clrVal>
                                          <a:schemeClr val="accent1"/>
                                        </p:clrVal>
                                      </p:to>
                                    </p:set>
                                    <p:set>
                                      <p:cBhvr>
                                        <p:cTn id="17" dur="500" fill="hold"/>
                                        <p:tgtEl>
                                          <p:spTgt spid="18">
                                            <p:txEl>
                                              <p:pRg st="0" end="0"/>
                                            </p:txEl>
                                          </p:spTgt>
                                        </p:tgtEl>
                                        <p:attrNameLst>
                                          <p:attrName>fillcolor</p:attrName>
                                        </p:attrNameLst>
                                      </p:cBhvr>
                                      <p:to>
                                        <p:clrVal>
                                          <a:schemeClr val="accent1"/>
                                        </p:clrVal>
                                      </p:to>
                                    </p:set>
                                    <p:set>
                                      <p:cBhvr>
                                        <p:cTn id="18" dur="500" fill="hold"/>
                                        <p:tgtEl>
                                          <p:spTgt spid="18">
                                            <p:txEl>
                                              <p:pRg st="0" end="0"/>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6" presetClass="emph" presetSubtype="0" fill="hold" nodeType="clickEffect">
                                  <p:stCondLst>
                                    <p:cond delay="0"/>
                                  </p:stCondLst>
                                  <p:iterate type="lt">
                                    <p:tmPct val="4000"/>
                                  </p:iterate>
                                  <p:childTnLst>
                                    <p:set>
                                      <p:cBhvr override="childStyle">
                                        <p:cTn id="22" dur="500" fill="hold"/>
                                        <p:tgtEl>
                                          <p:spTgt spid="15">
                                            <p:txEl>
                                              <p:pRg st="0" end="0"/>
                                            </p:txEl>
                                          </p:spTgt>
                                        </p:tgtEl>
                                        <p:attrNameLst>
                                          <p:attrName>style.color</p:attrName>
                                        </p:attrNameLst>
                                      </p:cBhvr>
                                      <p:to>
                                        <p:clrVal>
                                          <a:schemeClr val="accent1"/>
                                        </p:clrVal>
                                      </p:to>
                                    </p:set>
                                    <p:set>
                                      <p:cBhvr>
                                        <p:cTn id="23" dur="500" fill="hold"/>
                                        <p:tgtEl>
                                          <p:spTgt spid="15">
                                            <p:txEl>
                                              <p:pRg st="0" end="0"/>
                                            </p:txEl>
                                          </p:spTgt>
                                        </p:tgtEl>
                                        <p:attrNameLst>
                                          <p:attrName>fillcolor</p:attrName>
                                        </p:attrNameLst>
                                      </p:cBhvr>
                                      <p:to>
                                        <p:clrVal>
                                          <a:schemeClr val="accent1"/>
                                        </p:clrVal>
                                      </p:to>
                                    </p:set>
                                    <p:set>
                                      <p:cBhvr>
                                        <p:cTn id="24" dur="500" fill="hold"/>
                                        <p:tgtEl>
                                          <p:spTgt spid="15">
                                            <p:txEl>
                                              <p:pRg st="0" end="0"/>
                                            </p:txEl>
                                          </p:spTgt>
                                        </p:tgtEl>
                                        <p:attrNameLst>
                                          <p:attrName>fill.type</p:attrName>
                                        </p:attrNameLst>
                                      </p:cBhvr>
                                      <p:to>
                                        <p:strVal val="solid"/>
                                      </p:to>
                                    </p:set>
                                  </p:childTnLst>
                                </p:cTn>
                              </p:par>
                              <p:par>
                                <p:cTn id="25" presetID="16" presetClass="emph" presetSubtype="0" fill="hold" nodeType="withEffect">
                                  <p:stCondLst>
                                    <p:cond delay="0"/>
                                  </p:stCondLst>
                                  <p:iterate type="lt">
                                    <p:tmPct val="4000"/>
                                  </p:iterate>
                                  <p:childTnLst>
                                    <p:set>
                                      <p:cBhvr override="childStyle">
                                        <p:cTn id="26" dur="500" fill="hold"/>
                                        <p:tgtEl>
                                          <p:spTgt spid="17">
                                            <p:txEl>
                                              <p:pRg st="0" end="0"/>
                                            </p:txEl>
                                          </p:spTgt>
                                        </p:tgtEl>
                                        <p:attrNameLst>
                                          <p:attrName>style.color</p:attrName>
                                        </p:attrNameLst>
                                      </p:cBhvr>
                                      <p:to>
                                        <p:clrVal>
                                          <a:schemeClr val="accent1"/>
                                        </p:clrVal>
                                      </p:to>
                                    </p:set>
                                    <p:set>
                                      <p:cBhvr>
                                        <p:cTn id="27" dur="500" fill="hold"/>
                                        <p:tgtEl>
                                          <p:spTgt spid="17">
                                            <p:txEl>
                                              <p:pRg st="0" end="0"/>
                                            </p:txEl>
                                          </p:spTgt>
                                        </p:tgtEl>
                                        <p:attrNameLst>
                                          <p:attrName>fillcolor</p:attrName>
                                        </p:attrNameLst>
                                      </p:cBhvr>
                                      <p:to>
                                        <p:clrVal>
                                          <a:schemeClr val="accent1"/>
                                        </p:clrVal>
                                      </p:to>
                                    </p:set>
                                    <p:set>
                                      <p:cBhvr>
                                        <p:cTn id="28" dur="500" fill="hold"/>
                                        <p:tgtEl>
                                          <p:spTgt spid="17">
                                            <p:txEl>
                                              <p:pRg st="0" end="0"/>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6" presetClass="emph" presetSubtype="0" fill="hold" nodeType="clickEffect">
                                  <p:stCondLst>
                                    <p:cond delay="0"/>
                                  </p:stCondLst>
                                  <p:iterate type="lt">
                                    <p:tmPct val="4000"/>
                                  </p:iterate>
                                  <p:childTnLst>
                                    <p:set>
                                      <p:cBhvr override="childStyle">
                                        <p:cTn id="32" dur="500" fill="hold"/>
                                        <p:tgtEl>
                                          <p:spTgt spid="19">
                                            <p:txEl>
                                              <p:pRg st="0" end="0"/>
                                            </p:txEl>
                                          </p:spTgt>
                                        </p:tgtEl>
                                        <p:attrNameLst>
                                          <p:attrName>style.color</p:attrName>
                                        </p:attrNameLst>
                                      </p:cBhvr>
                                      <p:to>
                                        <p:clrVal>
                                          <a:schemeClr val="accent1"/>
                                        </p:clrVal>
                                      </p:to>
                                    </p:set>
                                    <p:set>
                                      <p:cBhvr>
                                        <p:cTn id="33" dur="500" fill="hold"/>
                                        <p:tgtEl>
                                          <p:spTgt spid="19">
                                            <p:txEl>
                                              <p:pRg st="0" end="0"/>
                                            </p:txEl>
                                          </p:spTgt>
                                        </p:tgtEl>
                                        <p:attrNameLst>
                                          <p:attrName>fillcolor</p:attrName>
                                        </p:attrNameLst>
                                      </p:cBhvr>
                                      <p:to>
                                        <p:clrVal>
                                          <a:schemeClr val="accent1"/>
                                        </p:clrVal>
                                      </p:to>
                                    </p:set>
                                    <p:set>
                                      <p:cBhvr>
                                        <p:cTn id="34" dur="500" fill="hold"/>
                                        <p:tgtEl>
                                          <p:spTgt spid="19">
                                            <p:txEl>
                                              <p:pRg st="0" end="0"/>
                                            </p:txEl>
                                          </p:spTgt>
                                        </p:tgtEl>
                                        <p:attrNameLst>
                                          <p:attrName>fill.type</p:attrName>
                                        </p:attrNameLst>
                                      </p:cBhvr>
                                      <p:to>
                                        <p:strVal val="solid"/>
                                      </p:to>
                                    </p:set>
                                  </p:childTnLst>
                                </p:cTn>
                              </p:par>
                              <p:par>
                                <p:cTn id="35" presetID="16" presetClass="emph" presetSubtype="0" fill="hold" nodeType="withEffect">
                                  <p:stCondLst>
                                    <p:cond delay="0"/>
                                  </p:stCondLst>
                                  <p:iterate type="lt">
                                    <p:tmPct val="4000"/>
                                  </p:iterate>
                                  <p:childTnLst>
                                    <p:set>
                                      <p:cBhvr override="childStyle">
                                        <p:cTn id="36" dur="500" fill="hold"/>
                                        <p:tgtEl>
                                          <p:spTgt spid="20">
                                            <p:txEl>
                                              <p:pRg st="0" end="0"/>
                                            </p:txEl>
                                          </p:spTgt>
                                        </p:tgtEl>
                                        <p:attrNameLst>
                                          <p:attrName>style.color</p:attrName>
                                        </p:attrNameLst>
                                      </p:cBhvr>
                                      <p:to>
                                        <p:clrVal>
                                          <a:schemeClr val="accent1"/>
                                        </p:clrVal>
                                      </p:to>
                                    </p:set>
                                    <p:set>
                                      <p:cBhvr>
                                        <p:cTn id="37" dur="500" fill="hold"/>
                                        <p:tgtEl>
                                          <p:spTgt spid="20">
                                            <p:txEl>
                                              <p:pRg st="0" end="0"/>
                                            </p:txEl>
                                          </p:spTgt>
                                        </p:tgtEl>
                                        <p:attrNameLst>
                                          <p:attrName>fillcolor</p:attrName>
                                        </p:attrNameLst>
                                      </p:cBhvr>
                                      <p:to>
                                        <p:clrVal>
                                          <a:schemeClr val="accent1"/>
                                        </p:clrVal>
                                      </p:to>
                                    </p:set>
                                    <p:set>
                                      <p:cBhvr>
                                        <p:cTn id="38" dur="500" fill="hold"/>
                                        <p:tgtEl>
                                          <p:spTgt spid="20">
                                            <p:txEl>
                                              <p:pRg st="0" end="0"/>
                                            </p:txEl>
                                          </p:spTgt>
                                        </p:tgtEl>
                                        <p:attrNameLst>
                                          <p:attrName>fill.type</p:attrName>
                                        </p:attrNameLst>
                                      </p:cBhvr>
                                      <p:to>
                                        <p:strVal val="solid"/>
                                      </p:to>
                                    </p:set>
                                  </p:childTnLst>
                                </p:cTn>
                              </p:par>
                              <p:par>
                                <p:cTn id="39" presetID="16" presetClass="emph" presetSubtype="0" fill="hold" nodeType="withEffect">
                                  <p:stCondLst>
                                    <p:cond delay="0"/>
                                  </p:stCondLst>
                                  <p:iterate type="lt">
                                    <p:tmPct val="4000"/>
                                  </p:iterate>
                                  <p:childTnLst>
                                    <p:set>
                                      <p:cBhvr override="childStyle">
                                        <p:cTn id="40" dur="500" fill="hold"/>
                                        <p:tgtEl>
                                          <p:spTgt spid="21">
                                            <p:txEl>
                                              <p:pRg st="0" end="0"/>
                                            </p:txEl>
                                          </p:spTgt>
                                        </p:tgtEl>
                                        <p:attrNameLst>
                                          <p:attrName>style.color</p:attrName>
                                        </p:attrNameLst>
                                      </p:cBhvr>
                                      <p:to>
                                        <p:clrVal>
                                          <a:schemeClr val="accent1"/>
                                        </p:clrVal>
                                      </p:to>
                                    </p:set>
                                    <p:set>
                                      <p:cBhvr>
                                        <p:cTn id="41" dur="500" fill="hold"/>
                                        <p:tgtEl>
                                          <p:spTgt spid="21">
                                            <p:txEl>
                                              <p:pRg st="0" end="0"/>
                                            </p:txEl>
                                          </p:spTgt>
                                        </p:tgtEl>
                                        <p:attrNameLst>
                                          <p:attrName>fillcolor</p:attrName>
                                        </p:attrNameLst>
                                      </p:cBhvr>
                                      <p:to>
                                        <p:clrVal>
                                          <a:schemeClr val="accent1"/>
                                        </p:clrVal>
                                      </p:to>
                                    </p:set>
                                    <p:set>
                                      <p:cBhvr>
                                        <p:cTn id="42" dur="500" fill="hold"/>
                                        <p:tgtEl>
                                          <p:spTgt spid="21">
                                            <p:txEl>
                                              <p:pRg st="0" end="0"/>
                                            </p:txEl>
                                          </p:spTgt>
                                        </p:tgtEl>
                                        <p:attrNameLst>
                                          <p:attrName>fill.type</p:attrName>
                                        </p:attrNameLst>
                                      </p:cBhvr>
                                      <p:to>
                                        <p:strVal val="solid"/>
                                      </p:to>
                                    </p:set>
                                  </p:childTnLst>
                                </p:cTn>
                              </p:par>
                              <p:par>
                                <p:cTn id="43" presetID="16" presetClass="emph" presetSubtype="0" fill="hold" nodeType="withEffect">
                                  <p:stCondLst>
                                    <p:cond delay="0"/>
                                  </p:stCondLst>
                                  <p:iterate type="lt">
                                    <p:tmPct val="4000"/>
                                  </p:iterate>
                                  <p:childTnLst>
                                    <p:set>
                                      <p:cBhvr override="childStyle">
                                        <p:cTn id="44" dur="500" fill="hold"/>
                                        <p:tgtEl>
                                          <p:spTgt spid="22">
                                            <p:txEl>
                                              <p:pRg st="0" end="0"/>
                                            </p:txEl>
                                          </p:spTgt>
                                        </p:tgtEl>
                                        <p:attrNameLst>
                                          <p:attrName>style.color</p:attrName>
                                        </p:attrNameLst>
                                      </p:cBhvr>
                                      <p:to>
                                        <p:clrVal>
                                          <a:schemeClr val="accent1"/>
                                        </p:clrVal>
                                      </p:to>
                                    </p:set>
                                    <p:set>
                                      <p:cBhvr>
                                        <p:cTn id="45" dur="500" fill="hold"/>
                                        <p:tgtEl>
                                          <p:spTgt spid="22">
                                            <p:txEl>
                                              <p:pRg st="0" end="0"/>
                                            </p:txEl>
                                          </p:spTgt>
                                        </p:tgtEl>
                                        <p:attrNameLst>
                                          <p:attrName>fillcolor</p:attrName>
                                        </p:attrNameLst>
                                      </p:cBhvr>
                                      <p:to>
                                        <p:clrVal>
                                          <a:schemeClr val="accent1"/>
                                        </p:clrVal>
                                      </p:to>
                                    </p:set>
                                    <p:set>
                                      <p:cBhvr>
                                        <p:cTn id="46" dur="500" fill="hold"/>
                                        <p:tgtEl>
                                          <p:spTgt spid="22">
                                            <p:txEl>
                                              <p:pRg st="0" end="0"/>
                                            </p:txEl>
                                          </p:spTgt>
                                        </p:tgtEl>
                                        <p:attrNameLst>
                                          <p:attrName>fill.type</p:attrName>
                                        </p:attrNameLst>
                                      </p:cBhvr>
                                      <p:to>
                                        <p:strVal val="solid"/>
                                      </p:to>
                                    </p:set>
                                  </p:childTnLst>
                                </p:cTn>
                              </p:par>
                              <p:par>
                                <p:cTn id="47" presetID="16" presetClass="emph" presetSubtype="0" fill="hold" nodeType="withEffect">
                                  <p:stCondLst>
                                    <p:cond delay="0"/>
                                  </p:stCondLst>
                                  <p:iterate type="lt">
                                    <p:tmPct val="4000"/>
                                  </p:iterate>
                                  <p:childTnLst>
                                    <p:set>
                                      <p:cBhvr override="childStyle">
                                        <p:cTn id="48" dur="500" fill="hold"/>
                                        <p:tgtEl>
                                          <p:spTgt spid="23">
                                            <p:txEl>
                                              <p:pRg st="0" end="0"/>
                                            </p:txEl>
                                          </p:spTgt>
                                        </p:tgtEl>
                                        <p:attrNameLst>
                                          <p:attrName>style.color</p:attrName>
                                        </p:attrNameLst>
                                      </p:cBhvr>
                                      <p:to>
                                        <p:clrVal>
                                          <a:schemeClr val="accent1"/>
                                        </p:clrVal>
                                      </p:to>
                                    </p:set>
                                    <p:set>
                                      <p:cBhvr>
                                        <p:cTn id="49" dur="500" fill="hold"/>
                                        <p:tgtEl>
                                          <p:spTgt spid="23">
                                            <p:txEl>
                                              <p:pRg st="0" end="0"/>
                                            </p:txEl>
                                          </p:spTgt>
                                        </p:tgtEl>
                                        <p:attrNameLst>
                                          <p:attrName>fillcolor</p:attrName>
                                        </p:attrNameLst>
                                      </p:cBhvr>
                                      <p:to>
                                        <p:clrVal>
                                          <a:schemeClr val="accent1"/>
                                        </p:clrVal>
                                      </p:to>
                                    </p:set>
                                    <p:set>
                                      <p:cBhvr>
                                        <p:cTn id="50" dur="500" fill="hold"/>
                                        <p:tgtEl>
                                          <p:spTgt spid="2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 presentation template">
  <a:themeElements>
    <a:clrScheme name="Custom 21">
      <a:dk1>
        <a:sysClr val="windowText" lastClr="000000"/>
      </a:dk1>
      <a:lt1>
        <a:sysClr val="window" lastClr="FFFFFF"/>
      </a:lt1>
      <a:dk2>
        <a:srgbClr val="FFFFFF"/>
      </a:dk2>
      <a:lt2>
        <a:srgbClr val="FFFFFF"/>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presentation template</Template>
  <TotalTime>2425</TotalTime>
  <Words>1918</Words>
  <Application>Microsoft Office PowerPoint</Application>
  <PresentationFormat>On-screen Show (4:3)</PresentationFormat>
  <Paragraphs>286</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New presentation template</vt:lpstr>
      <vt:lpstr>Slide 1</vt:lpstr>
      <vt:lpstr>ATMOsphere 2010</vt:lpstr>
      <vt:lpstr>Overview</vt:lpstr>
      <vt:lpstr>EcoThermics CO2 Compressor</vt:lpstr>
      <vt:lpstr>Proven Technology</vt:lpstr>
      <vt:lpstr>AT54 Product Specs</vt:lpstr>
      <vt:lpstr>Slide 7</vt:lpstr>
      <vt:lpstr>Development Status</vt:lpstr>
      <vt:lpstr>Slide 9</vt:lpstr>
      <vt:lpstr>Building Value</vt:lpstr>
      <vt:lpstr>Leverage Partners &amp; Supply Chain</vt:lpstr>
      <vt:lpstr>Leveraging Partnerships</vt:lpstr>
      <vt:lpstr>Leveraging Supply Chain</vt:lpstr>
      <vt:lpstr>Value Proposition</vt:lpstr>
      <vt:lpstr>End User Payback Analysis</vt:lpstr>
      <vt:lpstr>The Market</vt:lpstr>
      <vt:lpstr>Market Drivers</vt:lpstr>
      <vt:lpstr>Entry Level Market Opportunity</vt:lpstr>
      <vt:lpstr>Broad Market Applications</vt:lpstr>
      <vt:lpstr>Barriers to Adoption </vt:lpstr>
      <vt:lpstr>Prompting Change…</vt:lpstr>
      <vt:lpstr>Action Opens Doors</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Tammie</dc:creator>
  <cp:lastModifiedBy>Merle Rocke</cp:lastModifiedBy>
  <cp:revision>204</cp:revision>
  <dcterms:created xsi:type="dcterms:W3CDTF">2010-07-26T17:06:18Z</dcterms:created>
  <dcterms:modified xsi:type="dcterms:W3CDTF">2010-09-28T04:14:29Z</dcterms:modified>
</cp:coreProperties>
</file>