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58" r:id="rId4"/>
    <p:sldId id="260" r:id="rId5"/>
    <p:sldId id="261" r:id="rId6"/>
    <p:sldId id="262" r:id="rId7"/>
    <p:sldId id="263" r:id="rId8"/>
    <p:sldId id="27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  <p:sldId id="275" r:id="rId18"/>
    <p:sldId id="259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856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30A2F-43C7-424A-8FF0-4552BA9E0E25}" type="datetimeFigureOut">
              <a:rPr lang="en-US" smtClean="0"/>
              <a:t>29/11/17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B894E-6B5C-0040-B3D4-27F5B1A90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53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2266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7_atmo_japan_logo-1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6" y="366133"/>
            <a:ext cx="4201994" cy="1678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017_atmo_japan_logo-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1" y="398572"/>
            <a:ext cx="3055777" cy="1220822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/>
        </p:nvSpPr>
        <p:spPr>
          <a:xfrm>
            <a:off x="442383" y="9256547"/>
            <a:ext cx="12396391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15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ATMOsphere </a:t>
            </a:r>
            <a:r>
              <a:rPr lang="x-none" dirty="0"/>
              <a:t>Ibérica</a:t>
            </a:r>
            <a:r>
              <a:rPr dirty="0"/>
              <a:t> / </a:t>
            </a:r>
            <a:r>
              <a:rPr lang="x-none" dirty="0"/>
              <a:t>Madrid</a:t>
            </a:r>
            <a:r>
              <a:rPr dirty="0"/>
              <a:t> / 2</a:t>
            </a:r>
            <a:r>
              <a:rPr lang="x-none" dirty="0"/>
              <a:t>4</a:t>
            </a:r>
            <a:r>
              <a:rPr lang="x-none" baseline="0" dirty="0"/>
              <a:t> </a:t>
            </a:r>
            <a:r>
              <a:rPr lang="nl-BE" baseline="0" dirty="0"/>
              <a:t>octubre</a:t>
            </a:r>
            <a:r>
              <a:rPr dirty="0"/>
              <a:t>, 2017</a:t>
            </a:r>
          </a:p>
        </p:txBody>
      </p:sp>
      <p:sp>
        <p:nvSpPr>
          <p:cNvPr id="32" name="Shape 32"/>
          <p:cNvSpPr/>
          <p:nvPr/>
        </p:nvSpPr>
        <p:spPr>
          <a:xfrm>
            <a:off x="561710" y="9219340"/>
            <a:ext cx="11881380" cy="1"/>
          </a:xfrm>
          <a:prstGeom prst="line">
            <a:avLst/>
          </a:prstGeom>
          <a:ln w="38100">
            <a:solidFill>
              <a:srgbClr val="DDDDDD"/>
            </a:solidFill>
          </a:ln>
        </p:spPr>
        <p:txBody>
          <a:bodyPr tIns="91439" bIns="91439"/>
          <a:lstStyle/>
          <a:p>
            <a: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" name="Shape 33"/>
          <p:cNvSpPr/>
          <p:nvPr userDrawn="1"/>
        </p:nvSpPr>
        <p:spPr>
          <a:xfrm>
            <a:off x="9355666" y="72231"/>
            <a:ext cx="3168651" cy="164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endParaRPr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432412" y="2052538"/>
            <a:ext cx="8287643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endParaRPr dirty="0"/>
          </a:p>
        </p:txBody>
      </p:sp>
      <p:sp>
        <p:nvSpPr>
          <p:cNvPr id="35" name="Shape 35"/>
          <p:cNvSpPr/>
          <p:nvPr/>
        </p:nvSpPr>
        <p:spPr>
          <a:xfrm>
            <a:off x="432412" y="2653671"/>
            <a:ext cx="8287643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000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erica_pic_WHITE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" t="33293" r="1" b="11176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2017_atmo_japan_logo-13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6" y="366133"/>
            <a:ext cx="3682985" cy="14714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 userDrawn="1"/>
        </p:nvSpPr>
        <p:spPr>
          <a:xfrm>
            <a:off x="3780210" y="3455832"/>
            <a:ext cx="5444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s-ES_tradnl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¡Gracias por su atención!</a:t>
            </a:r>
            <a:endParaRPr lang="fr-FR" b="1"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eg"/><Relationship Id="rId8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5E3502-AA79-4E3B-BDE3-9537C259FFD0}"/>
              </a:ext>
            </a:extLst>
          </p:cNvPr>
          <p:cNvSpPr txBox="1"/>
          <p:nvPr/>
        </p:nvSpPr>
        <p:spPr>
          <a:xfrm>
            <a:off x="596349" y="2410801"/>
            <a:ext cx="910424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000" dirty="0">
                <a:solidFill>
                  <a:schemeClr val="bg1"/>
                </a:solidFill>
              </a:rPr>
              <a:t>Instalación frigorífica de CO2 </a:t>
            </a:r>
            <a:r>
              <a:rPr lang="es-ES" sz="4000" dirty="0" err="1">
                <a:solidFill>
                  <a:schemeClr val="bg1"/>
                </a:solidFill>
              </a:rPr>
              <a:t>Transcrítico</a:t>
            </a:r>
            <a:r>
              <a:rPr lang="es-ES" sz="4000" dirty="0">
                <a:solidFill>
                  <a:schemeClr val="bg1"/>
                </a:solidFill>
              </a:rPr>
              <a:t> con compresores paralelos y </a:t>
            </a:r>
            <a:r>
              <a:rPr lang="es-ES" sz="4000" dirty="0" err="1">
                <a:solidFill>
                  <a:schemeClr val="bg1"/>
                </a:solidFill>
              </a:rPr>
              <a:t>multieyector</a:t>
            </a:r>
            <a:r>
              <a:rPr lang="es-ES" sz="4000" dirty="0">
                <a:solidFill>
                  <a:schemeClr val="bg1"/>
                </a:solidFill>
              </a:rPr>
              <a:t>.</a:t>
            </a:r>
            <a:endParaRPr kumimoji="0" lang="es-E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6775202-EDE6-4865-A41D-943E6F95926A}"/>
              </a:ext>
            </a:extLst>
          </p:cNvPr>
          <p:cNvSpPr txBox="1"/>
          <p:nvPr/>
        </p:nvSpPr>
        <p:spPr>
          <a:xfrm>
            <a:off x="755374" y="4089816"/>
            <a:ext cx="80904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Albert </a:t>
            </a:r>
            <a:r>
              <a:rPr kumimoji="0" lang="es-ES" sz="28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Albert</a:t>
            </a:r>
            <a:endParaRPr kumimoji="0" lang="es-E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800" dirty="0">
                <a:solidFill>
                  <a:schemeClr val="bg1"/>
                </a:solidFill>
              </a:rPr>
              <a:t>Consultor Experto en Refrigeración</a:t>
            </a:r>
            <a:endParaRPr kumimoji="0" lang="es-E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15517A8-6595-45AB-BEC5-E60893C26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71" y="5399499"/>
            <a:ext cx="7292994" cy="410230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Imágenes de la central:</a:t>
            </a:r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6A653CA-A479-435F-AF70-1C3E4D922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6" y="2544707"/>
            <a:ext cx="9712539" cy="64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41535"/>
      </p:ext>
    </p:extLst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9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Imágenes de la central:</a:t>
            </a:r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55E24DD-F732-480F-A86B-FF7104A85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4350272"/>
            <a:ext cx="7019560" cy="46797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7B45C16-3A16-4A7A-B2CF-D3D791C5A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1" y="2544707"/>
            <a:ext cx="6828639" cy="4552426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8E37D393-C3B8-48EF-83BD-0B688197C864}"/>
              </a:ext>
            </a:extLst>
          </p:cNvPr>
          <p:cNvSpPr/>
          <p:nvPr/>
        </p:nvSpPr>
        <p:spPr>
          <a:xfrm>
            <a:off x="3033855" y="2410080"/>
            <a:ext cx="3143250" cy="3095370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6E163BF9-BCA3-48A3-8DE1-0D8D72B86A7B}"/>
              </a:ext>
            </a:extLst>
          </p:cNvPr>
          <p:cNvSpPr/>
          <p:nvPr/>
        </p:nvSpPr>
        <p:spPr>
          <a:xfrm>
            <a:off x="7869054" y="5200649"/>
            <a:ext cx="2684646" cy="249630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1509597"/>
      </p:ext>
    </p:extLst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Imágenes de la central:</a:t>
            </a:r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0746B2E-F341-4A28-BE01-DC5B1756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" y="2459604"/>
            <a:ext cx="11724957" cy="65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2437"/>
      </p:ext>
    </p:extLst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11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Selección del Gas Cooler:</a:t>
            </a:r>
          </a:p>
          <a:p>
            <a:pPr marL="457200" indent="-457200">
              <a:buFontTx/>
              <a:buChar char="-"/>
            </a:pPr>
            <a:r>
              <a:rPr lang="nl-BE" dirty="0"/>
              <a:t>Diferencia de temperatura : 2 K (T salida gas cooler – T ambiente) 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D03D166-1A72-4F58-8AF1-D7554AB2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1" y="3180333"/>
            <a:ext cx="8763000" cy="59476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650B536-9129-4A15-BA6F-87B9FFFD0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753" y="6741235"/>
            <a:ext cx="3938076" cy="23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7785"/>
      </p:ext>
    </p:extLst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12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218262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Recuperación de calor:</a:t>
            </a:r>
          </a:p>
          <a:p>
            <a:pPr marL="457200" indent="-457200">
              <a:buFontTx/>
              <a:buChar char="-"/>
            </a:pPr>
            <a:r>
              <a:rPr lang="nl-BE" dirty="0"/>
              <a:t>Potencia de recuperación (diseño) : 150 kW</a:t>
            </a:r>
          </a:p>
          <a:p>
            <a:pPr marL="457200" indent="-457200">
              <a:buFontTx/>
              <a:buChar char="-"/>
            </a:pPr>
            <a:r>
              <a:rPr lang="nl-BE" dirty="0"/>
              <a:t>Temperatura entrada / salida: 50ºC / 90ºC (primario)</a:t>
            </a:r>
          </a:p>
          <a:p>
            <a:pPr marL="457200" indent="-457200">
              <a:buFontTx/>
              <a:buChar char="-"/>
            </a:pPr>
            <a:r>
              <a:rPr lang="nl-BE" dirty="0"/>
              <a:t>Caudal primario: 3 m3/h</a:t>
            </a:r>
          </a:p>
          <a:p>
            <a:pPr marL="457200" indent="-457200">
              <a:buFontTx/>
              <a:buChar char="-"/>
            </a:pPr>
            <a:r>
              <a:rPr lang="nl-BE" dirty="0"/>
              <a:t>Temperatura entrada / salida: 50ºC / 55ºC (secundario)</a:t>
            </a:r>
          </a:p>
          <a:p>
            <a:pPr marL="457200" indent="-457200">
              <a:buFontTx/>
              <a:buChar char="-"/>
            </a:pPr>
            <a:r>
              <a:rPr lang="nl-BE" dirty="0"/>
              <a:t>Caudal secundario: 26 m3/h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816F7D9-9E06-48DB-82FF-B1463569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067" y="5295900"/>
            <a:ext cx="2278163" cy="37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37383"/>
      </p:ext>
    </p:extLst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F216A2B-757D-412B-BC9F-D2EA5F237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30" y="2182622"/>
            <a:ext cx="5765940" cy="4076700"/>
          </a:xfrm>
          <a:prstGeom prst="rect">
            <a:avLst/>
          </a:prstGeom>
        </p:spPr>
      </p:pic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13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218262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Control:</a:t>
            </a:r>
          </a:p>
          <a:p>
            <a:pPr marL="457200" indent="-457200">
              <a:buFontTx/>
              <a:buChar char="-"/>
            </a:pPr>
            <a:r>
              <a:rPr lang="nl-BE" dirty="0"/>
              <a:t>Danfoss AK-PC 781 A, controlando:</a:t>
            </a:r>
          </a:p>
          <a:p>
            <a:r>
              <a:rPr lang="nl-BE" dirty="0"/>
              <a:t>         - Compresores MT, IT (paralelos) y LT</a:t>
            </a:r>
          </a:p>
          <a:p>
            <a:r>
              <a:rPr lang="nl-BE" dirty="0"/>
              <a:t>         - Multieyector / Válvula expansión transcrítica</a:t>
            </a:r>
          </a:p>
          <a:p>
            <a:r>
              <a:rPr lang="nl-BE" dirty="0"/>
              <a:t>         - Válvulas de by-pass de gas</a:t>
            </a:r>
          </a:p>
          <a:p>
            <a:r>
              <a:rPr lang="nl-BE" dirty="0"/>
              <a:t>         - Recuperación de calor</a:t>
            </a:r>
          </a:p>
          <a:p>
            <a:r>
              <a:rPr lang="nl-BE" dirty="0"/>
              <a:t>         - Recalentamiento de aspiración de los compresores</a:t>
            </a:r>
          </a:p>
          <a:p>
            <a:pPr marL="457200" indent="-457200">
              <a:buFontTx/>
              <a:buChar char="-"/>
            </a:pPr>
            <a:r>
              <a:rPr lang="nl-BE" dirty="0"/>
              <a:t>Monitorización mediante AK SM-850</a:t>
            </a:r>
          </a:p>
        </p:txBody>
      </p:sp>
    </p:spTree>
    <p:extLst>
      <p:ext uri="{BB962C8B-B14F-4D97-AF65-F5344CB8AC3E}">
        <p14:creationId xmlns:p14="http://schemas.microsoft.com/office/powerpoint/2010/main" val="927276873"/>
      </p:ext>
    </p:extLst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14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182994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Control: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105355F-AA7D-4B9C-A3A4-09B410276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26" y="2515877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27374"/>
      </p:ext>
    </p:extLst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15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2182622"/>
            <a:ext cx="12316039" cy="671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92500" lnSpcReduction="10000"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Conclusiones:</a:t>
            </a:r>
          </a:p>
          <a:p>
            <a:pPr marL="457200" indent="-457200">
              <a:buFontTx/>
              <a:buChar char="-"/>
            </a:pPr>
            <a:r>
              <a:rPr lang="nl-BE" dirty="0"/>
              <a:t>Tecnología de CO2 transcrítico específica para climas “cálidos”</a:t>
            </a:r>
          </a:p>
          <a:p>
            <a:pPr marL="457200" indent="-457200">
              <a:buFontTx/>
              <a:buChar char="-"/>
            </a:pPr>
            <a:r>
              <a:rPr lang="nl-BE" dirty="0"/>
              <a:t>Funcionamiento de la instalación óptimo y sin problemas</a:t>
            </a:r>
          </a:p>
          <a:p>
            <a:pPr marL="457200" indent="-457200">
              <a:buFontTx/>
              <a:buChar char="-"/>
            </a:pPr>
            <a:r>
              <a:rPr lang="nl-BE" dirty="0"/>
              <a:t>Control de los eyectores muy estable</a:t>
            </a:r>
          </a:p>
          <a:p>
            <a:pPr marL="457200" indent="-457200">
              <a:buFontTx/>
              <a:buChar char="-"/>
            </a:pPr>
            <a:r>
              <a:rPr lang="nl-BE" dirty="0"/>
              <a:t>Funcionamiento sin unidad de emergencia OK.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r>
              <a:rPr lang="nl-BE" u="sng" dirty="0"/>
              <a:t>Desarrollos futuros: </a:t>
            </a:r>
          </a:p>
          <a:p>
            <a:r>
              <a:rPr lang="nl-BE" dirty="0"/>
              <a:t>                  -Centrales con eyectores de líquido.</a:t>
            </a:r>
          </a:p>
          <a:p>
            <a:r>
              <a:rPr lang="nl-BE" dirty="0"/>
              <a:t>                  -Uso de compresores con motor de imanes</a:t>
            </a:r>
          </a:p>
          <a:p>
            <a:r>
              <a:rPr lang="nl-BE" dirty="0"/>
              <a:t>                   permanentes y reducción de capacidad pulsante</a:t>
            </a:r>
          </a:p>
          <a:p>
            <a:r>
              <a:rPr lang="nl-BE" dirty="0"/>
              <a:t>                  -Nuevas formas de aprovechamiento del calor de descarga</a:t>
            </a:r>
          </a:p>
          <a:p>
            <a:r>
              <a:rPr lang="nl-BE" dirty="0"/>
              <a:t>                  -Centrales y unidades de menor potencia.</a:t>
            </a:r>
          </a:p>
        </p:txBody>
      </p:sp>
    </p:spTree>
    <p:extLst>
      <p:ext uri="{BB962C8B-B14F-4D97-AF65-F5344CB8AC3E}">
        <p14:creationId xmlns:p14="http://schemas.microsoft.com/office/powerpoint/2010/main" val="2807902482"/>
      </p:ext>
    </p:extLst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0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182994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Colaboradores: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9AF7945-9420-4A92-A6CA-3AC28F790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60" y="2332289"/>
            <a:ext cx="3341364" cy="16972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6D39D83-068D-4531-8812-A8B254480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86" y="4320693"/>
            <a:ext cx="3333750" cy="1371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00FDD9F-455D-44AA-AD33-B3A4C8A62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16" y="3894540"/>
            <a:ext cx="3182078" cy="22239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58D25C2-0377-4A2E-A715-84B3CC372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0" y="4299789"/>
            <a:ext cx="2743200" cy="16668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56F1750-A19C-40BE-853D-B03D8EA9C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22" y="2735377"/>
            <a:ext cx="5834689" cy="120717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3E0D98A8-F37A-40E0-A3D5-0609FD6D14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08" y="6602061"/>
            <a:ext cx="4164296" cy="74362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AC2DFE6C-96D4-41B7-9219-D8098E15F9B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27" y="6515054"/>
            <a:ext cx="4581146" cy="1165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845061"/>
      </p:ext>
    </p:extLst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162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#1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226358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Datos iniciales del proyecto:</a:t>
            </a:r>
          </a:p>
          <a:p>
            <a:pPr marL="457200" indent="-457200">
              <a:buFontTx/>
              <a:buChar char="-"/>
            </a:pPr>
            <a:r>
              <a:rPr lang="nl-BE" dirty="0"/>
              <a:t>Uso: instalación frigorífica para gran cocina</a:t>
            </a:r>
          </a:p>
          <a:p>
            <a:r>
              <a:rPr lang="nl-BE" dirty="0"/>
              <a:t>               - Cámaras de conservación de frescos (0ºC)</a:t>
            </a:r>
          </a:p>
          <a:p>
            <a:r>
              <a:rPr lang="nl-BE" dirty="0"/>
              <a:t>               - Cámaras de conservación de congelados (-20ºC)</a:t>
            </a:r>
          </a:p>
          <a:p>
            <a:r>
              <a:rPr lang="nl-BE" dirty="0"/>
              <a:t>               - Abatidores/congeladores (-30ºC)</a:t>
            </a:r>
          </a:p>
          <a:p>
            <a:r>
              <a:rPr lang="nl-BE" dirty="0"/>
              <a:t>               - Salas de preparación (+10ºC)</a:t>
            </a:r>
          </a:p>
          <a:p>
            <a:pPr marL="457200" indent="-457200">
              <a:buFontTx/>
              <a:buChar char="-"/>
            </a:pPr>
            <a:r>
              <a:rPr lang="nl-BE" dirty="0"/>
              <a:t>Alta necesidad de recuperación calor para agua caliente sanitaria y     </a:t>
            </a:r>
          </a:p>
          <a:p>
            <a:r>
              <a:rPr lang="nl-BE" dirty="0"/>
              <a:t>     calefacción del cesped del campo de fútbol.</a:t>
            </a:r>
          </a:p>
          <a:p>
            <a:r>
              <a:rPr lang="nl-BE" dirty="0"/>
              <a:t>-     3 cámaras se situan a una distancia superior a 50 mts de la sala de máquinas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195878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Listado de los servicios frigoríficos y necesidades térmicas:</a:t>
            </a:r>
          </a:p>
        </p:txBody>
      </p:sp>
      <p:pic>
        <p:nvPicPr>
          <p:cNvPr id="1026" name="Picture 2" descr="image004">
            <a:extLst>
              <a:ext uri="{FF2B5EF4-FFF2-40B4-BE49-F238E27FC236}">
                <a16:creationId xmlns:a16="http://schemas.microsoft.com/office/drawing/2014/main" xmlns="" id="{CD986600-54F0-41AE-96E2-EEBE0D15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6" y="2679576"/>
            <a:ext cx="10681673" cy="639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F985AC76-11C4-4895-967D-89DE544A25CD}"/>
              </a:ext>
            </a:extLst>
          </p:cNvPr>
          <p:cNvSpPr/>
          <p:nvPr/>
        </p:nvSpPr>
        <p:spPr>
          <a:xfrm>
            <a:off x="1276539" y="8365402"/>
            <a:ext cx="7170344" cy="44362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B6A06DF-A407-41D4-9DC5-9E7C2C120726}"/>
              </a:ext>
            </a:extLst>
          </p:cNvPr>
          <p:cNvSpPr/>
          <p:nvPr/>
        </p:nvSpPr>
        <p:spPr>
          <a:xfrm>
            <a:off x="6780169" y="7900795"/>
            <a:ext cx="669956" cy="3892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4504669"/>
      </p:ext>
    </p:extLst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688761" y="2410080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Motivaciones para elección de la tecnología de CO2 transcritico:</a:t>
            </a:r>
          </a:p>
          <a:p>
            <a:endParaRPr lang="nl-BE" sz="500" u="sng" dirty="0"/>
          </a:p>
          <a:p>
            <a:pPr marL="457200" indent="-457200">
              <a:buFontTx/>
              <a:buChar char="-"/>
            </a:pPr>
            <a:r>
              <a:rPr lang="nl-BE" dirty="0"/>
              <a:t>Disponibilidad de nueva tecnología (compresor paralelo y eyectores) que permite obtener ahorro energético respecto de HFC/HFO.</a:t>
            </a:r>
          </a:p>
          <a:p>
            <a:pPr marL="457200" indent="-457200">
              <a:buFontTx/>
              <a:buChar char="-"/>
            </a:pPr>
            <a:r>
              <a:rPr lang="nl-BE" dirty="0"/>
              <a:t>La posibilidad de recuperar mucho calor, con alto grado térmico.</a:t>
            </a:r>
          </a:p>
          <a:p>
            <a:pPr marL="457200" indent="-457200">
              <a:buFontTx/>
              <a:buChar char="-"/>
            </a:pPr>
            <a:r>
              <a:rPr lang="nl-BE" dirty="0"/>
              <a:t>Normativas: exención de impuestos, no afectación por normativa futura.</a:t>
            </a:r>
          </a:p>
          <a:p>
            <a:pPr marL="457200" indent="-457200">
              <a:buFontTx/>
              <a:buChar char="-"/>
            </a:pPr>
            <a:r>
              <a:rPr lang="nl-BE" dirty="0"/>
              <a:t>Medioambiental: baja huella de carbono.</a:t>
            </a:r>
          </a:p>
          <a:p>
            <a:pPr marL="457200" indent="-457200">
              <a:buFontTx/>
              <a:buChar char="-"/>
            </a:pPr>
            <a:r>
              <a:rPr lang="nl-BE" dirty="0"/>
              <a:t>Instalación de referencia</a:t>
            </a:r>
          </a:p>
          <a:p>
            <a:endParaRPr lang="nl-B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3C823BF-AB7D-4D7C-BF49-B5A5A499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0" y="5644952"/>
            <a:ext cx="2578012" cy="34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77980"/>
      </p:ext>
    </p:extLst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2200530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Presiones de diseño de la instalación:</a:t>
            </a: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Temperatura ambiente diseño: 38ºC  (sólo 5 horas/año por encima)</a:t>
            </a:r>
          </a:p>
          <a:p>
            <a:pPr marL="457200" indent="-457200">
              <a:buFontTx/>
              <a:buChar char="-"/>
            </a:pPr>
            <a:r>
              <a:rPr lang="nl-BE" dirty="0"/>
              <a:t>PS descarga: 120 bar</a:t>
            </a:r>
          </a:p>
          <a:p>
            <a:pPr marL="457200" indent="-457200">
              <a:buFontTx/>
              <a:buChar char="-"/>
            </a:pPr>
            <a:r>
              <a:rPr lang="nl-BE" dirty="0"/>
              <a:t>PS recipiente: 90 bar (*)</a:t>
            </a:r>
          </a:p>
          <a:p>
            <a:pPr marL="457200" indent="-457200">
              <a:buFontTx/>
              <a:buChar char="-"/>
            </a:pPr>
            <a:r>
              <a:rPr lang="nl-BE" dirty="0"/>
              <a:t>PS aspiracion MT: 52 bar</a:t>
            </a:r>
          </a:p>
          <a:p>
            <a:pPr marL="457200" indent="-457200">
              <a:buFontTx/>
              <a:buChar char="-"/>
            </a:pPr>
            <a:r>
              <a:rPr lang="nl-BE" dirty="0"/>
              <a:t>PS aspiración LT: 28 bar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nl-BE" sz="2400" dirty="0"/>
              <a:t>     (*) Nota: no necesaria unidad 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nl-BE" sz="2400" dirty="0"/>
              <a:t>     de emergencia.</a:t>
            </a:r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BC472F8-5286-49B0-B281-961CA144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13" y="3853695"/>
            <a:ext cx="7032638" cy="5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9899"/>
      </p:ext>
    </p:extLst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Compresores:</a:t>
            </a: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Muy importante adecuar la entrega de potencia de los compresores a las necesidades térmicas de los servicios: variación de capacidad.</a:t>
            </a:r>
          </a:p>
          <a:p>
            <a:pPr marL="457200" indent="-457200">
              <a:buFontTx/>
              <a:buChar char="-"/>
            </a:pPr>
            <a:r>
              <a:rPr lang="nl-BE" dirty="0"/>
              <a:t>Uso de Inverter por cada grupo de compresores (CRII disponible en breve)</a:t>
            </a:r>
          </a:p>
          <a:p>
            <a:pPr marL="457200" indent="-457200">
              <a:buFontTx/>
              <a:buChar char="-"/>
            </a:pPr>
            <a:r>
              <a:rPr lang="nl-BE" dirty="0"/>
              <a:t>3 compresores MT:  4DTC-25K + 4FTC-20K + 4HTC-15K (15-100%)</a:t>
            </a:r>
          </a:p>
          <a:p>
            <a:pPr marL="457200" indent="-457200">
              <a:buFontTx/>
              <a:buChar char="-"/>
            </a:pPr>
            <a:r>
              <a:rPr lang="nl-BE" dirty="0"/>
              <a:t>2 compresores paralelos: 4FTC-30K + 4HTC-20K (29-100%)</a:t>
            </a:r>
          </a:p>
          <a:p>
            <a:pPr marL="457200" indent="-457200">
              <a:buFontTx/>
              <a:buChar char="-"/>
            </a:pPr>
            <a:r>
              <a:rPr lang="nl-BE" dirty="0"/>
              <a:t>3 compresores LT: 2DSL-5K + 2DSL-5K + 2JSL-2K (9-100%)</a:t>
            </a:r>
          </a:p>
          <a:p>
            <a:pPr marL="457200" indent="-457200">
              <a:buFontTx/>
              <a:buChar char="-"/>
            </a:pPr>
            <a:r>
              <a:rPr lang="nl-BE" dirty="0"/>
              <a:t>El uso de eyectores disminuye el tamaño de los compresores MT.</a:t>
            </a:r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B98B05F-8336-4FD0-94AA-559DD92EF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249" y="7165910"/>
            <a:ext cx="2852834" cy="19018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C19492E-6E31-43AD-A996-5D2BE3A55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24" y="7181836"/>
            <a:ext cx="2828945" cy="18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13498"/>
      </p:ext>
    </p:extLst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 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92500" lnSpcReduction="10000"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Comparativa energética con soluciones anteriores:</a:t>
            </a: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Central positiva (R-404A)                 3 x 4GE-23Y: 99,2 kW -10/+48</a:t>
            </a:r>
          </a:p>
          <a:p>
            <a:pPr marL="457200" indent="-457200">
              <a:buFontTx/>
              <a:buChar char="-"/>
            </a:pPr>
            <a:r>
              <a:rPr lang="nl-BE" dirty="0"/>
              <a:t>Central negativa (R-404A)                3 x 4FE-28Y: 46,86 kW -30/+48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pPr marL="457200" indent="-457200">
              <a:buFontTx/>
              <a:buChar char="-"/>
            </a:pPr>
            <a:r>
              <a:rPr lang="nl-BE" dirty="0"/>
              <a:t>Comparativa a 100% de carga y T amb = 38ºC</a:t>
            </a:r>
          </a:p>
          <a:p>
            <a:r>
              <a:rPr lang="nl-BE" dirty="0"/>
              <a:t>              Consumo compresores central positiva R404A: 59,76 kW</a:t>
            </a:r>
          </a:p>
          <a:p>
            <a:r>
              <a:rPr lang="nl-BE" dirty="0"/>
              <a:t>              Consumo compresores central negativa R404A: 43,07 kW</a:t>
            </a:r>
          </a:p>
          <a:p>
            <a:pPr marL="457200" indent="-457200">
              <a:buFontTx/>
              <a:buChar char="-"/>
            </a:pPr>
            <a:endParaRPr lang="nl-BE" dirty="0"/>
          </a:p>
          <a:p>
            <a:r>
              <a:rPr lang="nl-BE" dirty="0">
                <a:solidFill>
                  <a:srgbClr val="FF0000"/>
                </a:solidFill>
              </a:rPr>
              <a:t>              Consumo compresores CO2 (sin eyectores): 98,23 kW</a:t>
            </a:r>
          </a:p>
          <a:p>
            <a:pPr marL="457200" indent="-457200">
              <a:buFontTx/>
              <a:buChar char="-"/>
            </a:pPr>
            <a:endParaRPr lang="nl-BE" dirty="0">
              <a:solidFill>
                <a:srgbClr val="FF0000"/>
              </a:solidFill>
            </a:endParaRPr>
          </a:p>
          <a:p>
            <a:r>
              <a:rPr lang="nl-BE" dirty="0">
                <a:solidFill>
                  <a:srgbClr val="FF0000"/>
                </a:solidFill>
              </a:rPr>
              <a:t>              Consumo compresores CO2 (con eyectores): 87,6 kW</a:t>
            </a:r>
          </a:p>
          <a:p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sp>
        <p:nvSpPr>
          <p:cNvPr id="2" name="Cerrar llave 1">
            <a:extLst>
              <a:ext uri="{FF2B5EF4-FFF2-40B4-BE49-F238E27FC236}">
                <a16:creationId xmlns:a16="http://schemas.microsoft.com/office/drawing/2014/main" xmlns="" id="{B9D5D573-EF3A-417A-B294-683E44F0F0A7}"/>
              </a:ext>
            </a:extLst>
          </p:cNvPr>
          <p:cNvSpPr/>
          <p:nvPr/>
        </p:nvSpPr>
        <p:spPr>
          <a:xfrm>
            <a:off x="11276451" y="4440255"/>
            <a:ext cx="240715" cy="1341120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83D7A0F-9860-4684-9EF6-4550CD46B790}"/>
              </a:ext>
            </a:extLst>
          </p:cNvPr>
          <p:cNvSpPr txBox="1"/>
          <p:nvPr/>
        </p:nvSpPr>
        <p:spPr>
          <a:xfrm>
            <a:off x="11276451" y="4882327"/>
            <a:ext cx="204216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oxima Nova"/>
                <a:cs typeface="Andalus" panose="02020603050405020304" pitchFamily="18" charset="-78"/>
                <a:sym typeface="Helvetica Light"/>
              </a:rPr>
              <a:t>102,83 kW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xmlns="" id="{123A0862-A018-446F-8EBA-BE00D65894B7}"/>
              </a:ext>
            </a:extLst>
          </p:cNvPr>
          <p:cNvSpPr/>
          <p:nvPr/>
        </p:nvSpPr>
        <p:spPr>
          <a:xfrm>
            <a:off x="9849632" y="5685945"/>
            <a:ext cx="292925" cy="690880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F52CC88-4C70-4525-AABB-52F4232C4902}"/>
              </a:ext>
            </a:extLst>
          </p:cNvPr>
          <p:cNvSpPr txBox="1"/>
          <p:nvPr/>
        </p:nvSpPr>
        <p:spPr>
          <a:xfrm>
            <a:off x="10866098" y="6051797"/>
            <a:ext cx="204216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000" b="1" dirty="0">
                <a:solidFill>
                  <a:srgbClr val="FF0000"/>
                </a:solidFill>
                <a:latin typeface="Proxima Nova"/>
                <a:cs typeface="Andalus" panose="02020603050405020304" pitchFamily="18" charset="-78"/>
              </a:rPr>
              <a:t>4,4%</a:t>
            </a:r>
            <a:endParaRPr kumimoji="0" lang="es-E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roxima Nova"/>
              <a:cs typeface="Andalus" panose="02020603050405020304" pitchFamily="18" charset="-78"/>
              <a:sym typeface="Helvetica Light"/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xmlns="" id="{3E2F0863-C3B2-49D4-B3DF-3394B09873EC}"/>
              </a:ext>
            </a:extLst>
          </p:cNvPr>
          <p:cNvSpPr/>
          <p:nvPr/>
        </p:nvSpPr>
        <p:spPr>
          <a:xfrm>
            <a:off x="9849632" y="6705751"/>
            <a:ext cx="281050" cy="690880"/>
          </a:xfrm>
          <a:prstGeom prst="downArrow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8815B10-E075-421D-861D-C99F47ED48F7}"/>
              </a:ext>
            </a:extLst>
          </p:cNvPr>
          <p:cNvSpPr txBox="1"/>
          <p:nvPr/>
        </p:nvSpPr>
        <p:spPr>
          <a:xfrm>
            <a:off x="10706290" y="7037558"/>
            <a:ext cx="204216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000" b="1" dirty="0">
                <a:solidFill>
                  <a:srgbClr val="FF0000"/>
                </a:solidFill>
                <a:latin typeface="Proxima Nova"/>
                <a:cs typeface="Andalus" panose="02020603050405020304" pitchFamily="18" charset="-78"/>
              </a:rPr>
              <a:t>14,8%</a:t>
            </a:r>
            <a:endParaRPr kumimoji="0" lang="es-ES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roxima Nova"/>
              <a:cs typeface="Andalus" panose="02020603050405020304" pitchFamily="18" charset="-78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2949008"/>
      </p:ext>
    </p:extLst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0329525" y="282575"/>
            <a:ext cx="3168650" cy="2127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12000" baseline="30899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t>#</a:t>
            </a:r>
            <a:r>
              <a:rPr b="1" baseline="0">
                <a:latin typeface="Proxima Nova"/>
                <a:ea typeface="Proxima Nova"/>
                <a:cs typeface="Proxima Nova"/>
                <a:sym typeface="Proxima Nova"/>
              </a:rPr>
              <a:t>1</a:t>
            </a:r>
          </a:p>
        </p:txBody>
      </p:sp>
      <p:sp>
        <p:nvSpPr>
          <p:cNvPr id="5" name="Shape 34"/>
          <p:cNvSpPr/>
          <p:nvPr/>
        </p:nvSpPr>
        <p:spPr>
          <a:xfrm>
            <a:off x="4029051" y="479551"/>
            <a:ext cx="6842149" cy="866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sz="2700" dirty="0"/>
              <a:t>Instalación frigorífica de CO2 Transcrítico con compresores paralelos y multieyector</a:t>
            </a:r>
            <a:endParaRPr sz="2700" dirty="0"/>
          </a:p>
        </p:txBody>
      </p:sp>
      <p:sp>
        <p:nvSpPr>
          <p:cNvPr id="7" name="Shape 33"/>
          <p:cNvSpPr/>
          <p:nvPr/>
        </p:nvSpPr>
        <p:spPr>
          <a:xfrm>
            <a:off x="9579800" y="660392"/>
            <a:ext cx="3168651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9500" baseline="30610">
                <a:solidFill>
                  <a:srgbClr val="DDDDDD"/>
                </a:solidFill>
                <a:latin typeface="Helvetica Neue LT Std 75 Bold Outline"/>
                <a:ea typeface="Helvetica Neue LT Std 75 Bold Outline"/>
                <a:cs typeface="Helvetica Neue LT Std 75 Bold Outline"/>
                <a:sym typeface="Helvetica Neue LT Std 75 Bold Outline"/>
              </a:defRPr>
            </a:pPr>
            <a:r>
              <a:rPr lang="x-none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#</a:t>
            </a:r>
            <a:r>
              <a:rPr lang="es-ES" sz="14000" b="1" baseline="30610" dirty="0">
                <a:latin typeface="Proxima Nova"/>
                <a:ea typeface="Proxima Nova"/>
                <a:cs typeface="Proxima Nova"/>
                <a:sym typeface="Proxima Nova"/>
              </a:rPr>
              <a:t>7</a:t>
            </a:r>
            <a:endParaRPr sz="14000" b="1" baseline="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Shape 34">
            <a:extLst>
              <a:ext uri="{FF2B5EF4-FFF2-40B4-BE49-F238E27FC236}">
                <a16:creationId xmlns:a16="http://schemas.microsoft.com/office/drawing/2014/main" xmlns="" id="{6069BEA9-A118-419B-8D21-EA30D6F9CD9B}"/>
              </a:ext>
            </a:extLst>
          </p:cNvPr>
          <p:cNvSpPr/>
          <p:nvPr/>
        </p:nvSpPr>
        <p:spPr>
          <a:xfrm>
            <a:off x="841161" y="1858772"/>
            <a:ext cx="12316039" cy="625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>
            <a:lvl1pPr algn="l" defTabSz="1828800">
              <a:spcBef>
                <a:spcPts val="1500"/>
              </a:spcBef>
              <a:buFont typeface="Arial"/>
              <a:defRPr sz="2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lang="nl-BE" u="sng" dirty="0"/>
              <a:t>Esquema frigorífico de la central de compresores:</a:t>
            </a:r>
            <a:endParaRPr lang="nl-BE" dirty="0"/>
          </a:p>
          <a:p>
            <a:endParaRPr lang="nl-BE" sz="2000" dirty="0"/>
          </a:p>
          <a:p>
            <a:endParaRPr lang="nl-B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E8EE155-0ECF-4B0B-BA77-424808C2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775" y="2435763"/>
            <a:ext cx="9536875" cy="66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4806"/>
      </p:ext>
    </p:extLst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905</Words>
  <Application>Microsoft Macintosh PowerPoint</Application>
  <PresentationFormat>Custom</PresentationFormat>
  <Paragraphs>134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PecoUser</dc:creator>
  <cp:lastModifiedBy>Daniel de Greef</cp:lastModifiedBy>
  <cp:revision>43</cp:revision>
  <dcterms:modified xsi:type="dcterms:W3CDTF">2017-11-29T15:57:45Z</dcterms:modified>
</cp:coreProperties>
</file>